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191" d="100"/>
          <a:sy n="191" d="100"/>
        </p:scale>
        <p:origin x="-664"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699997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youtu.be/1AHUQ1QRVn4?t=4079"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www.youtube.com/watch?v=yKg97b5j7mU"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0" y="212875"/>
            <a:ext cx="8520600" cy="2437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4800"/>
              <a:t>The Cults Of Personality</a:t>
            </a:r>
            <a:endParaRPr sz="4800"/>
          </a:p>
          <a:p>
            <a:pPr marL="0" lvl="0" indent="0" rtl="0">
              <a:spcBef>
                <a:spcPts val="0"/>
              </a:spcBef>
              <a:spcAft>
                <a:spcPts val="0"/>
              </a:spcAft>
              <a:buNone/>
            </a:pPr>
            <a:r>
              <a:rPr lang="en" sz="2400"/>
              <a:t>Of </a:t>
            </a:r>
            <a:r>
              <a:rPr lang="en" sz="3600"/>
              <a:t>Joseph Stalin</a:t>
            </a:r>
            <a:r>
              <a:rPr lang="en" sz="2400"/>
              <a:t> &amp; </a:t>
            </a:r>
            <a:r>
              <a:rPr lang="en" sz="3600"/>
              <a:t>Mao Zedong</a:t>
            </a:r>
            <a:endParaRPr sz="3600"/>
          </a:p>
          <a:p>
            <a:pPr marL="0" lvl="0" indent="0">
              <a:spcBef>
                <a:spcPts val="0"/>
              </a:spcBef>
              <a:spcAft>
                <a:spcPts val="0"/>
              </a:spcAft>
              <a:buNone/>
            </a:pPr>
            <a:endParaRPr/>
          </a:p>
        </p:txBody>
      </p:sp>
      <p:sp>
        <p:nvSpPr>
          <p:cNvPr id="55" name="Shape 55"/>
          <p:cNvSpPr txBox="1">
            <a:spLocks noGrp="1"/>
          </p:cNvSpPr>
          <p:nvPr>
            <p:ph type="subTitle" idx="1"/>
          </p:nvPr>
        </p:nvSpPr>
        <p:spPr>
          <a:xfrm>
            <a:off x="311700" y="4010425"/>
            <a:ext cx="8520600" cy="933900"/>
          </a:xfrm>
          <a:prstGeom prst="rect">
            <a:avLst/>
          </a:prstGeom>
        </p:spPr>
        <p:txBody>
          <a:bodyPr spcFirstLastPara="1" wrap="square" lIns="91425" tIns="91425" rIns="91425" bIns="91425" anchor="t" anchorCtr="0">
            <a:noAutofit/>
          </a:bodyPr>
          <a:lstStyle/>
          <a:p>
            <a:pPr marL="5029200" lvl="0" indent="457200" rtl="0">
              <a:spcBef>
                <a:spcPts val="0"/>
              </a:spcBef>
              <a:spcAft>
                <a:spcPts val="0"/>
              </a:spcAft>
              <a:buNone/>
            </a:pPr>
            <a:endParaRPr/>
          </a:p>
          <a:p>
            <a:pPr marL="5029200" lvl="0" indent="457200">
              <a:spcBef>
                <a:spcPts val="0"/>
              </a:spcBef>
              <a:spcAft>
                <a:spcPts val="0"/>
              </a:spcAft>
              <a:buNone/>
            </a:pPr>
            <a:r>
              <a:rPr lang="en"/>
              <a:t>By William Hafey</a:t>
            </a:r>
            <a:endParaRPr/>
          </a:p>
        </p:txBody>
      </p:sp>
      <p:sp>
        <p:nvSpPr>
          <p:cNvPr id="56" name="Shape 56"/>
          <p:cNvSpPr txBox="1"/>
          <p:nvPr/>
        </p:nvSpPr>
        <p:spPr>
          <a:xfrm>
            <a:off x="1661850" y="1799200"/>
            <a:ext cx="5933100" cy="8928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a:solidFill>
                  <a:srgbClr val="FFFFFF"/>
                </a:solidFill>
              </a:rPr>
              <a:t>As Perpetuated Through Visual Propaganda</a:t>
            </a:r>
            <a:endParaRPr sz="2400">
              <a:solidFill>
                <a:srgbClr val="FFFFFF"/>
              </a:solidFill>
            </a:endParaRPr>
          </a:p>
        </p:txBody>
      </p:sp>
      <p:pic>
        <p:nvPicPr>
          <p:cNvPr id="57" name="Shape 57"/>
          <p:cNvPicPr preferRelativeResize="0"/>
          <p:nvPr/>
        </p:nvPicPr>
        <p:blipFill>
          <a:blip r:embed="rId3">
            <a:alphaModFix/>
          </a:blip>
          <a:stretch>
            <a:fillRect/>
          </a:stretch>
        </p:blipFill>
        <p:spPr>
          <a:xfrm>
            <a:off x="1224824" y="2372925"/>
            <a:ext cx="1846551" cy="2125076"/>
          </a:xfrm>
          <a:prstGeom prst="rect">
            <a:avLst/>
          </a:prstGeom>
          <a:noFill/>
          <a:ln>
            <a:noFill/>
          </a:ln>
        </p:spPr>
      </p:pic>
      <p:pic>
        <p:nvPicPr>
          <p:cNvPr id="58" name="Shape 58"/>
          <p:cNvPicPr preferRelativeResize="0"/>
          <p:nvPr/>
        </p:nvPicPr>
        <p:blipFill>
          <a:blip r:embed="rId4">
            <a:alphaModFix/>
          </a:blip>
          <a:stretch>
            <a:fillRect/>
          </a:stretch>
        </p:blipFill>
        <p:spPr>
          <a:xfrm>
            <a:off x="6243750" y="2451200"/>
            <a:ext cx="1486250" cy="1968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311700" y="219750"/>
            <a:ext cx="4282500" cy="798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Various Artworks of Stalin with Youth</a:t>
            </a:r>
            <a:endParaRPr/>
          </a:p>
        </p:txBody>
      </p:sp>
      <p:sp>
        <p:nvSpPr>
          <p:cNvPr id="115" name="Shape 115"/>
          <p:cNvSpPr txBox="1">
            <a:spLocks noGrp="1"/>
          </p:cNvSpPr>
          <p:nvPr>
            <p:ph type="body" idx="1"/>
          </p:nvPr>
        </p:nvSpPr>
        <p:spPr>
          <a:xfrm>
            <a:off x="311700" y="1152475"/>
            <a:ext cx="43512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Further cemented Stalin’s appeal as the “Father” and made him look sensitive to Russia’s future populace</a:t>
            </a:r>
            <a:endParaRPr/>
          </a:p>
          <a:p>
            <a:pPr marL="457200" lvl="0" indent="-342900" rtl="0">
              <a:spcBef>
                <a:spcPts val="0"/>
              </a:spcBef>
              <a:spcAft>
                <a:spcPts val="0"/>
              </a:spcAft>
              <a:buSzPts val="1800"/>
              <a:buChar char="●"/>
            </a:pPr>
            <a:r>
              <a:rPr lang="en"/>
              <a:t>Prime examples of Socialist Realism</a:t>
            </a:r>
            <a:endParaRPr/>
          </a:p>
        </p:txBody>
      </p:sp>
      <p:pic>
        <p:nvPicPr>
          <p:cNvPr id="116" name="Shape 116"/>
          <p:cNvPicPr preferRelativeResize="0"/>
          <p:nvPr/>
        </p:nvPicPr>
        <p:blipFill>
          <a:blip r:embed="rId3">
            <a:alphaModFix/>
          </a:blip>
          <a:stretch>
            <a:fillRect/>
          </a:stretch>
        </p:blipFill>
        <p:spPr>
          <a:xfrm>
            <a:off x="5150475" y="203238"/>
            <a:ext cx="3256719" cy="4737024"/>
          </a:xfrm>
          <a:prstGeom prst="rect">
            <a:avLst/>
          </a:prstGeom>
          <a:noFill/>
          <a:ln>
            <a:noFill/>
          </a:ln>
        </p:spPr>
      </p:pic>
      <p:sp>
        <p:nvSpPr>
          <p:cNvPr id="117" name="Shape 117"/>
          <p:cNvSpPr txBox="1"/>
          <p:nvPr/>
        </p:nvSpPr>
        <p:spPr>
          <a:xfrm>
            <a:off x="1297900" y="3879950"/>
            <a:ext cx="3495300" cy="108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FFFFFF"/>
                </a:solidFill>
              </a:rPr>
              <a:t>Iraklii Toidze, </a:t>
            </a:r>
            <a:r>
              <a:rPr lang="en" sz="1800" i="1">
                <a:solidFill>
                  <a:srgbClr val="FFFFFF"/>
                </a:solidFill>
              </a:rPr>
              <a:t>Stalin’s kindness illuminates the future of our children! </a:t>
            </a:r>
            <a:r>
              <a:rPr lang="en" sz="1800">
                <a:solidFill>
                  <a:srgbClr val="FFFFFF"/>
                </a:solidFill>
              </a:rPr>
              <a:t>1947</a:t>
            </a:r>
            <a:endParaRPr sz="18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11700" y="219750"/>
            <a:ext cx="4282500" cy="798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Various Artworks of Stalin with Youth</a:t>
            </a:r>
            <a:endParaRPr/>
          </a:p>
        </p:txBody>
      </p:sp>
      <p:sp>
        <p:nvSpPr>
          <p:cNvPr id="123" name="Shape 123"/>
          <p:cNvSpPr txBox="1">
            <a:spLocks noGrp="1"/>
          </p:cNvSpPr>
          <p:nvPr>
            <p:ph type="body" idx="1"/>
          </p:nvPr>
        </p:nvSpPr>
        <p:spPr>
          <a:xfrm>
            <a:off x="311700" y="1152475"/>
            <a:ext cx="4351200" cy="1711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Further cemented Stalin’s appeal as the “Father” and made him look sensitive to Russia’s future populace</a:t>
            </a:r>
            <a:endParaRPr/>
          </a:p>
          <a:p>
            <a:pPr marL="457200" lvl="0" indent="-342900" rtl="0">
              <a:spcBef>
                <a:spcPts val="0"/>
              </a:spcBef>
              <a:spcAft>
                <a:spcPts val="0"/>
              </a:spcAft>
              <a:buSzPts val="1800"/>
              <a:buChar char="●"/>
            </a:pPr>
            <a:r>
              <a:rPr lang="en"/>
              <a:t>Prime examples of Socialist Realism</a:t>
            </a:r>
            <a:endParaRPr/>
          </a:p>
        </p:txBody>
      </p:sp>
      <p:pic>
        <p:nvPicPr>
          <p:cNvPr id="124" name="Shape 124"/>
          <p:cNvPicPr preferRelativeResize="0"/>
          <p:nvPr/>
        </p:nvPicPr>
        <p:blipFill>
          <a:blip r:embed="rId3">
            <a:alphaModFix/>
          </a:blip>
          <a:stretch>
            <a:fillRect/>
          </a:stretch>
        </p:blipFill>
        <p:spPr>
          <a:xfrm>
            <a:off x="4739775" y="420225"/>
            <a:ext cx="4176300" cy="3303027"/>
          </a:xfrm>
          <a:prstGeom prst="rect">
            <a:avLst/>
          </a:prstGeom>
          <a:noFill/>
          <a:ln>
            <a:noFill/>
          </a:ln>
        </p:spPr>
      </p:pic>
      <p:sp>
        <p:nvSpPr>
          <p:cNvPr id="125" name="Shape 125"/>
          <p:cNvSpPr txBox="1"/>
          <p:nvPr/>
        </p:nvSpPr>
        <p:spPr>
          <a:xfrm>
            <a:off x="1325350" y="4079100"/>
            <a:ext cx="3193200" cy="798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i="1">
                <a:solidFill>
                  <a:srgbClr val="FFFFFF"/>
                </a:solidFill>
              </a:rPr>
              <a:t>We are warmed by Stalin’s affection</a:t>
            </a:r>
            <a:r>
              <a:rPr lang="en" sz="1800">
                <a:solidFill>
                  <a:srgbClr val="FFFFFF"/>
                </a:solidFill>
              </a:rPr>
              <a:t>, Unknown, 1949</a:t>
            </a:r>
            <a:endParaRPr sz="18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11700" y="219750"/>
            <a:ext cx="4282500" cy="798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Various Artworks of Stalin with Youth</a:t>
            </a:r>
            <a:endParaRPr/>
          </a:p>
        </p:txBody>
      </p:sp>
      <p:sp>
        <p:nvSpPr>
          <p:cNvPr id="131" name="Shape 131"/>
          <p:cNvSpPr txBox="1">
            <a:spLocks noGrp="1"/>
          </p:cNvSpPr>
          <p:nvPr>
            <p:ph type="body" idx="1"/>
          </p:nvPr>
        </p:nvSpPr>
        <p:spPr>
          <a:xfrm>
            <a:off x="311700" y="1152475"/>
            <a:ext cx="43512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Further cemented Stalin’s appeal as the “Father” and made him look sensitive to Russia’s future populace</a:t>
            </a:r>
            <a:endParaRPr/>
          </a:p>
          <a:p>
            <a:pPr marL="457200" lvl="0" indent="-342900" rtl="0">
              <a:spcBef>
                <a:spcPts val="0"/>
              </a:spcBef>
              <a:spcAft>
                <a:spcPts val="0"/>
              </a:spcAft>
              <a:buSzPts val="1800"/>
              <a:buChar char="●"/>
            </a:pPr>
            <a:r>
              <a:rPr lang="en"/>
              <a:t>Prime examples of Socialist Realism</a:t>
            </a:r>
            <a:endParaRPr/>
          </a:p>
        </p:txBody>
      </p:sp>
      <p:pic>
        <p:nvPicPr>
          <p:cNvPr id="132" name="Shape 132"/>
          <p:cNvPicPr preferRelativeResize="0"/>
          <p:nvPr/>
        </p:nvPicPr>
        <p:blipFill>
          <a:blip r:embed="rId3">
            <a:alphaModFix/>
          </a:blip>
          <a:stretch>
            <a:fillRect/>
          </a:stretch>
        </p:blipFill>
        <p:spPr>
          <a:xfrm>
            <a:off x="5172400" y="372625"/>
            <a:ext cx="3823575" cy="2778076"/>
          </a:xfrm>
          <a:prstGeom prst="rect">
            <a:avLst/>
          </a:prstGeom>
          <a:noFill/>
          <a:ln>
            <a:noFill/>
          </a:ln>
        </p:spPr>
      </p:pic>
      <p:pic>
        <p:nvPicPr>
          <p:cNvPr id="133" name="Shape 133"/>
          <p:cNvPicPr preferRelativeResize="0"/>
          <p:nvPr/>
        </p:nvPicPr>
        <p:blipFill>
          <a:blip r:embed="rId4">
            <a:alphaModFix/>
          </a:blip>
          <a:stretch>
            <a:fillRect/>
          </a:stretch>
        </p:blipFill>
        <p:spPr>
          <a:xfrm>
            <a:off x="826450" y="2478675"/>
            <a:ext cx="3458674" cy="2567150"/>
          </a:xfrm>
          <a:prstGeom prst="rect">
            <a:avLst/>
          </a:prstGeom>
          <a:noFill/>
          <a:ln>
            <a:noFill/>
          </a:ln>
        </p:spPr>
      </p:pic>
      <p:sp>
        <p:nvSpPr>
          <p:cNvPr id="134" name="Shape 134"/>
          <p:cNvSpPr txBox="1"/>
          <p:nvPr/>
        </p:nvSpPr>
        <p:spPr>
          <a:xfrm>
            <a:off x="5054225" y="3150700"/>
            <a:ext cx="3694500" cy="1223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i="1">
                <a:solidFill>
                  <a:srgbClr val="FFFFFF"/>
                </a:solidFill>
              </a:rPr>
              <a:t>‘Thank you beloved Stalin for our happy childhood’</a:t>
            </a:r>
            <a:r>
              <a:rPr lang="en" sz="1800">
                <a:solidFill>
                  <a:srgbClr val="FFFFFF"/>
                </a:solidFill>
              </a:rPr>
              <a:t>, Viktor Govorkov, 1936</a:t>
            </a:r>
            <a:endParaRPr sz="1800">
              <a:solidFill>
                <a:srgbClr val="FFFFFF"/>
              </a:solidFill>
            </a:endParaRPr>
          </a:p>
        </p:txBody>
      </p:sp>
      <p:sp>
        <p:nvSpPr>
          <p:cNvPr id="135" name="Shape 135"/>
          <p:cNvSpPr txBox="1"/>
          <p:nvPr/>
        </p:nvSpPr>
        <p:spPr>
          <a:xfrm>
            <a:off x="4415600" y="4290450"/>
            <a:ext cx="3962400" cy="798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FFFFFF"/>
                </a:solidFill>
              </a:rPr>
              <a:t>‘We’ll surround orphans with maternal kindness and love’, Nikolai Zhukov, 1947</a:t>
            </a:r>
            <a:endParaRPr>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Various Artworks of Stalin and Military</a:t>
            </a:r>
            <a:endParaRPr/>
          </a:p>
        </p:txBody>
      </p:sp>
      <p:sp>
        <p:nvSpPr>
          <p:cNvPr id="141" name="Shape 141"/>
          <p:cNvSpPr txBox="1">
            <a:spLocks noGrp="1"/>
          </p:cNvSpPr>
          <p:nvPr>
            <p:ph type="body" idx="1"/>
          </p:nvPr>
        </p:nvSpPr>
        <p:spPr>
          <a:xfrm>
            <a:off x="311700" y="1152475"/>
            <a:ext cx="4598400" cy="17250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Military, peace, prosperity under Stalin</a:t>
            </a:r>
            <a:endParaRPr/>
          </a:p>
          <a:p>
            <a:pPr marL="457200" lvl="0" indent="-342900" rtl="0">
              <a:spcBef>
                <a:spcPts val="0"/>
              </a:spcBef>
              <a:spcAft>
                <a:spcPts val="0"/>
              </a:spcAft>
              <a:buSzPts val="1800"/>
              <a:buChar char="●"/>
            </a:pPr>
            <a:r>
              <a:rPr lang="en"/>
              <a:t>Used extensively during and after World War II to boost morale</a:t>
            </a:r>
            <a:endParaRPr/>
          </a:p>
          <a:p>
            <a:pPr marL="0" lvl="0" indent="0">
              <a:spcBef>
                <a:spcPts val="1600"/>
              </a:spcBef>
              <a:spcAft>
                <a:spcPts val="1600"/>
              </a:spcAft>
              <a:buNone/>
            </a:pPr>
            <a:endParaRPr/>
          </a:p>
        </p:txBody>
      </p:sp>
      <p:sp>
        <p:nvSpPr>
          <p:cNvPr id="142" name="Shape 142"/>
          <p:cNvSpPr txBox="1"/>
          <p:nvPr/>
        </p:nvSpPr>
        <p:spPr>
          <a:xfrm>
            <a:off x="5335775" y="3543450"/>
            <a:ext cx="3598500" cy="1242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i="1">
                <a:solidFill>
                  <a:srgbClr val="FFFFFF"/>
                </a:solidFill>
              </a:rPr>
              <a:t>‘Long live the Soviet pilots — the proud falcons of our motherland!’</a:t>
            </a:r>
            <a:r>
              <a:rPr lang="en" sz="1800">
                <a:solidFill>
                  <a:srgbClr val="FFFFFF"/>
                </a:solidFill>
              </a:rPr>
              <a:t>, Nina Vatolina &amp; Nikolai Denisov, 1938</a:t>
            </a:r>
            <a:endParaRPr sz="1800">
              <a:solidFill>
                <a:srgbClr val="FFFFFF"/>
              </a:solidFill>
            </a:endParaRPr>
          </a:p>
        </p:txBody>
      </p:sp>
      <p:pic>
        <p:nvPicPr>
          <p:cNvPr id="143" name="Shape 143"/>
          <p:cNvPicPr preferRelativeResize="0"/>
          <p:nvPr/>
        </p:nvPicPr>
        <p:blipFill>
          <a:blip r:embed="rId3">
            <a:alphaModFix/>
          </a:blip>
          <a:stretch>
            <a:fillRect/>
          </a:stretch>
        </p:blipFill>
        <p:spPr>
          <a:xfrm>
            <a:off x="5062500" y="1170125"/>
            <a:ext cx="3611808" cy="2220925"/>
          </a:xfrm>
          <a:prstGeom prst="rect">
            <a:avLst/>
          </a:prstGeom>
          <a:noFill/>
          <a:ln>
            <a:noFill/>
          </a:ln>
        </p:spPr>
      </p:pic>
      <p:sp>
        <p:nvSpPr>
          <p:cNvPr id="144" name="Shape 144"/>
          <p:cNvSpPr txBox="1"/>
          <p:nvPr/>
        </p:nvSpPr>
        <p:spPr>
          <a:xfrm>
            <a:off x="1064400" y="4012650"/>
            <a:ext cx="3845700" cy="1146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i="1">
                <a:solidFill>
                  <a:srgbClr val="FFFFFF"/>
                </a:solidFill>
              </a:rPr>
              <a:t>‘To the new achievements of Soviet aviation!’</a:t>
            </a:r>
            <a:r>
              <a:rPr lang="en" sz="1800">
                <a:solidFill>
                  <a:srgbClr val="FFFFFF"/>
                </a:solidFill>
              </a:rPr>
              <a:t>, Vladislav Pravdin, 1950</a:t>
            </a:r>
            <a:endParaRPr sz="1800">
              <a:solidFill>
                <a:srgbClr val="FFFFFF"/>
              </a:solidFill>
            </a:endParaRPr>
          </a:p>
        </p:txBody>
      </p:sp>
      <p:pic>
        <p:nvPicPr>
          <p:cNvPr id="145" name="Shape 145"/>
          <p:cNvPicPr preferRelativeResize="0"/>
          <p:nvPr/>
        </p:nvPicPr>
        <p:blipFill>
          <a:blip r:embed="rId4">
            <a:alphaModFix/>
          </a:blip>
          <a:stretch>
            <a:fillRect/>
          </a:stretch>
        </p:blipFill>
        <p:spPr>
          <a:xfrm>
            <a:off x="1396400" y="2476200"/>
            <a:ext cx="2923050" cy="1797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Various Artworks of Stalin and Military</a:t>
            </a:r>
            <a:endParaRPr/>
          </a:p>
        </p:txBody>
      </p:sp>
      <p:sp>
        <p:nvSpPr>
          <p:cNvPr id="151" name="Shape 151"/>
          <p:cNvSpPr txBox="1">
            <a:spLocks noGrp="1"/>
          </p:cNvSpPr>
          <p:nvPr>
            <p:ph type="body" idx="1"/>
          </p:nvPr>
        </p:nvSpPr>
        <p:spPr>
          <a:xfrm>
            <a:off x="311700" y="1152475"/>
            <a:ext cx="4598400" cy="17250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Military, peace, prosperity under Stalin</a:t>
            </a:r>
            <a:endParaRPr/>
          </a:p>
          <a:p>
            <a:pPr marL="457200" lvl="0" indent="-342900" rtl="0">
              <a:spcBef>
                <a:spcPts val="0"/>
              </a:spcBef>
              <a:spcAft>
                <a:spcPts val="0"/>
              </a:spcAft>
              <a:buSzPts val="1800"/>
              <a:buChar char="●"/>
            </a:pPr>
            <a:r>
              <a:rPr lang="en"/>
              <a:t>Used extensively during and after World War II to boost morale</a:t>
            </a:r>
            <a:endParaRPr/>
          </a:p>
          <a:p>
            <a:pPr marL="0" lvl="0" indent="0" rtl="0">
              <a:spcBef>
                <a:spcPts val="1600"/>
              </a:spcBef>
              <a:spcAft>
                <a:spcPts val="1600"/>
              </a:spcAft>
              <a:buNone/>
            </a:pPr>
            <a:endParaRPr/>
          </a:p>
        </p:txBody>
      </p:sp>
      <p:sp>
        <p:nvSpPr>
          <p:cNvPr id="152" name="Shape 152"/>
          <p:cNvSpPr txBox="1"/>
          <p:nvPr/>
        </p:nvSpPr>
        <p:spPr>
          <a:xfrm>
            <a:off x="5545500" y="3934875"/>
            <a:ext cx="3598500" cy="1242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rgbClr val="FFFFFF"/>
                </a:solidFill>
              </a:rPr>
              <a:t> </a:t>
            </a:r>
            <a:r>
              <a:rPr lang="en" sz="1800" i="1">
                <a:solidFill>
                  <a:srgbClr val="FFFFFF"/>
                </a:solidFill>
              </a:rPr>
              <a:t>‘Stalin raised us to be loyal to the people!’</a:t>
            </a:r>
            <a:r>
              <a:rPr lang="en" sz="1800">
                <a:solidFill>
                  <a:srgbClr val="FFFFFF"/>
                </a:solidFill>
              </a:rPr>
              <a:t>, Petr Golub, 1948</a:t>
            </a:r>
            <a:endParaRPr sz="1800">
              <a:solidFill>
                <a:srgbClr val="FFFFFF"/>
              </a:solidFill>
            </a:endParaRPr>
          </a:p>
        </p:txBody>
      </p:sp>
      <p:pic>
        <p:nvPicPr>
          <p:cNvPr id="153" name="Shape 153"/>
          <p:cNvPicPr preferRelativeResize="0"/>
          <p:nvPr/>
        </p:nvPicPr>
        <p:blipFill>
          <a:blip r:embed="rId3">
            <a:alphaModFix/>
          </a:blip>
          <a:stretch>
            <a:fillRect/>
          </a:stretch>
        </p:blipFill>
        <p:spPr>
          <a:xfrm>
            <a:off x="6602674" y="583675"/>
            <a:ext cx="2312025" cy="3225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Various Artworks of Stalin and Peace</a:t>
            </a:r>
            <a:endParaRPr/>
          </a:p>
        </p:txBody>
      </p:sp>
      <p:sp>
        <p:nvSpPr>
          <p:cNvPr id="159" name="Shape 159"/>
          <p:cNvSpPr txBox="1">
            <a:spLocks noGrp="1"/>
          </p:cNvSpPr>
          <p:nvPr>
            <p:ph type="body" idx="1"/>
          </p:nvPr>
        </p:nvSpPr>
        <p:spPr>
          <a:xfrm>
            <a:off x="311700" y="968275"/>
            <a:ext cx="4598400" cy="1909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Propaganda portraits of Stalin of himself and with crowds of people or architecture</a:t>
            </a:r>
            <a:endParaRPr/>
          </a:p>
          <a:p>
            <a:pPr marL="457200" lvl="0" indent="-342900" rtl="0">
              <a:spcBef>
                <a:spcPts val="0"/>
              </a:spcBef>
              <a:spcAft>
                <a:spcPts val="0"/>
              </a:spcAft>
              <a:buSzPts val="1800"/>
              <a:buChar char="●"/>
            </a:pPr>
            <a:r>
              <a:rPr lang="en"/>
              <a:t>Many feature the iconic “arm waving in the air” or pointing meant to garner friendliness, progress and unity</a:t>
            </a:r>
            <a:endParaRPr/>
          </a:p>
        </p:txBody>
      </p:sp>
      <p:pic>
        <p:nvPicPr>
          <p:cNvPr id="160" name="Shape 160"/>
          <p:cNvPicPr preferRelativeResize="0"/>
          <p:nvPr/>
        </p:nvPicPr>
        <p:blipFill>
          <a:blip r:embed="rId3">
            <a:alphaModFix/>
          </a:blip>
          <a:stretch>
            <a:fillRect/>
          </a:stretch>
        </p:blipFill>
        <p:spPr>
          <a:xfrm>
            <a:off x="5007550" y="1017725"/>
            <a:ext cx="3929100" cy="2818702"/>
          </a:xfrm>
          <a:prstGeom prst="rect">
            <a:avLst/>
          </a:prstGeom>
          <a:noFill/>
          <a:ln>
            <a:noFill/>
          </a:ln>
        </p:spPr>
      </p:pic>
      <p:sp>
        <p:nvSpPr>
          <p:cNvPr id="161" name="Shape 161"/>
          <p:cNvSpPr txBox="1"/>
          <p:nvPr/>
        </p:nvSpPr>
        <p:spPr>
          <a:xfrm>
            <a:off x="5224450" y="3836425"/>
            <a:ext cx="3495300" cy="11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i="1">
                <a:solidFill>
                  <a:srgbClr val="FFFFFF"/>
                </a:solidFill>
              </a:rPr>
              <a:t>‘Glory to Stalin, the great architect of communism!’</a:t>
            </a:r>
            <a:r>
              <a:rPr lang="en" sz="1800">
                <a:solidFill>
                  <a:srgbClr val="FFFFFF"/>
                </a:solidFill>
              </a:rPr>
              <a:t>, Boris Belopol’skii, 1951</a:t>
            </a:r>
            <a:endParaRPr sz="1800">
              <a:solidFill>
                <a:srgbClr val="FFFFFF"/>
              </a:solidFill>
            </a:endParaRPr>
          </a:p>
        </p:txBody>
      </p:sp>
      <p:pic>
        <p:nvPicPr>
          <p:cNvPr id="162" name="Shape 162"/>
          <p:cNvPicPr preferRelativeResize="0"/>
          <p:nvPr/>
        </p:nvPicPr>
        <p:blipFill>
          <a:blip r:embed="rId4">
            <a:alphaModFix/>
          </a:blip>
          <a:stretch>
            <a:fillRect/>
          </a:stretch>
        </p:blipFill>
        <p:spPr>
          <a:xfrm>
            <a:off x="311700" y="3029000"/>
            <a:ext cx="2681590" cy="1961225"/>
          </a:xfrm>
          <a:prstGeom prst="rect">
            <a:avLst/>
          </a:prstGeom>
          <a:noFill/>
          <a:ln>
            <a:noFill/>
          </a:ln>
        </p:spPr>
      </p:pic>
      <p:sp>
        <p:nvSpPr>
          <p:cNvPr id="163" name="Shape 163"/>
          <p:cNvSpPr txBox="1"/>
          <p:nvPr/>
        </p:nvSpPr>
        <p:spPr>
          <a:xfrm>
            <a:off x="3117700" y="3509125"/>
            <a:ext cx="1792500" cy="1517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FFFFFF"/>
                </a:solidFill>
              </a:rPr>
              <a:t>‘Glory to great Stalin, the architect of communism!’, N. Petrov &amp; Konstantin Ivanov, 1952</a:t>
            </a:r>
            <a:endParaRPr>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Various Artworks of Stalin and Peace</a:t>
            </a:r>
            <a:endParaRPr/>
          </a:p>
        </p:txBody>
      </p:sp>
      <p:sp>
        <p:nvSpPr>
          <p:cNvPr id="169" name="Shape 169"/>
          <p:cNvSpPr txBox="1">
            <a:spLocks noGrp="1"/>
          </p:cNvSpPr>
          <p:nvPr>
            <p:ph type="body" idx="1"/>
          </p:nvPr>
        </p:nvSpPr>
        <p:spPr>
          <a:xfrm>
            <a:off x="311700" y="968275"/>
            <a:ext cx="4598400" cy="1909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Propaganda portraits of Stalin of himself and with crowds of people or architecture</a:t>
            </a:r>
            <a:endParaRPr/>
          </a:p>
          <a:p>
            <a:pPr marL="457200" lvl="0" indent="-342900" rtl="0">
              <a:spcBef>
                <a:spcPts val="0"/>
              </a:spcBef>
              <a:spcAft>
                <a:spcPts val="0"/>
              </a:spcAft>
              <a:buSzPts val="1800"/>
              <a:buChar char="●"/>
            </a:pPr>
            <a:r>
              <a:rPr lang="en"/>
              <a:t>Many feature the iconic “arm waving in the air” or pointing meant to garner friendliness, progress and unity</a:t>
            </a:r>
            <a:endParaRPr/>
          </a:p>
        </p:txBody>
      </p:sp>
      <p:sp>
        <p:nvSpPr>
          <p:cNvPr id="170" name="Shape 170"/>
          <p:cNvSpPr txBox="1"/>
          <p:nvPr/>
        </p:nvSpPr>
        <p:spPr>
          <a:xfrm>
            <a:off x="5224450" y="3836425"/>
            <a:ext cx="3495300" cy="1153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FFFFF"/>
                </a:solidFill>
              </a:rPr>
              <a:t>1936 poster, designed by Gustav Klutsis, with the slogan "Long live Stalin´s tribe of Stakhanovite heroes!"</a:t>
            </a:r>
            <a:endParaRPr>
              <a:solidFill>
                <a:srgbClr val="FFFFFF"/>
              </a:solidFill>
            </a:endParaRPr>
          </a:p>
        </p:txBody>
      </p:sp>
      <p:pic>
        <p:nvPicPr>
          <p:cNvPr id="171" name="Shape 171"/>
          <p:cNvPicPr preferRelativeResize="0"/>
          <p:nvPr/>
        </p:nvPicPr>
        <p:blipFill>
          <a:blip r:embed="rId3">
            <a:alphaModFix/>
          </a:blip>
          <a:stretch>
            <a:fillRect/>
          </a:stretch>
        </p:blipFill>
        <p:spPr>
          <a:xfrm>
            <a:off x="5062600" y="1170125"/>
            <a:ext cx="3501504" cy="2513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3 Minute Clip: </a:t>
            </a:r>
            <a:r>
              <a:rPr lang="en" i="1" u="sng">
                <a:solidFill>
                  <a:schemeClr val="hlink"/>
                </a:solidFill>
                <a:hlinkClick r:id="rId3"/>
              </a:rPr>
              <a:t>The Fall of Berlin (1950)</a:t>
            </a:r>
            <a:endParaRPr i="1"/>
          </a:p>
        </p:txBody>
      </p:sp>
      <p:sp>
        <p:nvSpPr>
          <p:cNvPr id="177" name="Shape 177"/>
          <p:cNvSpPr txBox="1">
            <a:spLocks noGrp="1"/>
          </p:cNvSpPr>
          <p:nvPr>
            <p:ph type="body" idx="1"/>
          </p:nvPr>
        </p:nvSpPr>
        <p:spPr>
          <a:xfrm>
            <a:off x="311700" y="1152475"/>
            <a:ext cx="8520600" cy="37851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Ending of an iconic Soviet War Film that deifies Stalin successfully, made 3 years before his death at the height of his cult of personality.</a:t>
            </a:r>
            <a:endParaRPr/>
          </a:p>
          <a:p>
            <a:pPr marL="457200" lvl="0" indent="-342900" rtl="0">
              <a:spcBef>
                <a:spcPts val="0"/>
              </a:spcBef>
              <a:spcAft>
                <a:spcPts val="0"/>
              </a:spcAft>
              <a:buSzPts val="1800"/>
              <a:buChar char="●"/>
            </a:pPr>
            <a:r>
              <a:rPr lang="en"/>
              <a:t>Arrives in Berlin right after the capture of it in 1945, in a completely out of place and pristine airfield (never happened, completely fictional)</a:t>
            </a:r>
            <a:endParaRPr/>
          </a:p>
          <a:p>
            <a:pPr marL="457200" lvl="0" indent="-342900" rtl="0">
              <a:spcBef>
                <a:spcPts val="0"/>
              </a:spcBef>
              <a:spcAft>
                <a:spcPts val="0"/>
              </a:spcAft>
              <a:buSzPts val="1800"/>
              <a:buChar char="●"/>
            </a:pPr>
            <a:r>
              <a:rPr lang="en"/>
              <a:t>Crowds of Soviet soldiers and prisoners surround and cheer Stalin, who is wearing white and smiling</a:t>
            </a:r>
            <a:endParaRPr/>
          </a:p>
          <a:p>
            <a:pPr marL="457200" lvl="0" indent="-342900" rtl="0">
              <a:spcBef>
                <a:spcPts val="0"/>
              </a:spcBef>
              <a:spcAft>
                <a:spcPts val="0"/>
              </a:spcAft>
              <a:buSzPts val="1800"/>
              <a:buChar char="●"/>
            </a:pPr>
            <a:r>
              <a:rPr lang="en"/>
              <a:t>Even people waving British, American, Hungarian and French flags come to cheer “Long Live Stalin!” and is emphasized in the scene as to show that “everyone loved Stalin”.</a:t>
            </a:r>
            <a:endParaRPr/>
          </a:p>
          <a:p>
            <a:pPr marL="457200" lvl="0" indent="-342900">
              <a:spcBef>
                <a:spcPts val="0"/>
              </a:spcBef>
              <a:spcAft>
                <a:spcPts val="0"/>
              </a:spcAft>
              <a:buSzPts val="1800"/>
              <a:buChar char="●"/>
            </a:pPr>
            <a:r>
              <a:rPr lang="en"/>
              <a:t>Stalin portrayed throughout the movie as kind, cunning and intelligent compared to Churchill, Roosevelt and Hitler as being idiots.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Background of the Emergence of Mao and the Communist Party of China</a:t>
            </a:r>
            <a:endParaRPr/>
          </a:p>
        </p:txBody>
      </p:sp>
      <p:sp>
        <p:nvSpPr>
          <p:cNvPr id="183" name="Shape 183"/>
          <p:cNvSpPr txBox="1">
            <a:spLocks noGrp="1"/>
          </p:cNvSpPr>
          <p:nvPr>
            <p:ph type="body" idx="1"/>
          </p:nvPr>
        </p:nvSpPr>
        <p:spPr>
          <a:xfrm>
            <a:off x="311700" y="1565700"/>
            <a:ext cx="8520600" cy="33855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Rebels overthrew last Chinese emperor in 1912 and established a Republic, Capitalist society under the Kuomintang (Nationalist Party of China).</a:t>
            </a:r>
            <a:endParaRPr/>
          </a:p>
          <a:p>
            <a:pPr marL="457200" lvl="0" indent="-342900" rtl="0">
              <a:spcBef>
                <a:spcPts val="0"/>
              </a:spcBef>
              <a:spcAft>
                <a:spcPts val="0"/>
              </a:spcAft>
              <a:buSzPts val="1800"/>
              <a:buChar char="●"/>
            </a:pPr>
            <a:r>
              <a:rPr lang="en"/>
              <a:t>Aided by Soviet Union until China became more and more right-wing in response to Communism, became aided by United States and Britain after it distanced itself from Soviet Union. </a:t>
            </a:r>
            <a:endParaRPr/>
          </a:p>
          <a:p>
            <a:pPr marL="457200" lvl="0" indent="-342900" rtl="0">
              <a:spcBef>
                <a:spcPts val="0"/>
              </a:spcBef>
              <a:spcAft>
                <a:spcPts val="0"/>
              </a:spcAft>
              <a:buSzPts val="1800"/>
              <a:buChar char="●"/>
            </a:pPr>
            <a:r>
              <a:rPr lang="en"/>
              <a:t>Much of the population satisfied with successful current government, including workers, to the extent in which Mao Zedong had to manipulate and rely on the youth and the poorest peasants to create an army.</a:t>
            </a:r>
            <a:endParaRPr/>
          </a:p>
          <a:p>
            <a:pPr marL="457200" lvl="0" indent="-342900">
              <a:spcBef>
                <a:spcPts val="0"/>
              </a:spcBef>
              <a:spcAft>
                <a:spcPts val="0"/>
              </a:spcAft>
              <a:buSzPts val="1800"/>
              <a:buChar char="●"/>
            </a:pPr>
            <a:r>
              <a:rPr lang="en"/>
              <a:t>Eliminated the KMT leaders and military in Civil War and gained seat of the Chairman in 1949.</a:t>
            </a:r>
            <a:endParaRPr/>
          </a:p>
        </p:txBody>
      </p:sp>
      <p:pic>
        <p:nvPicPr>
          <p:cNvPr id="184" name="Shape 184"/>
          <p:cNvPicPr preferRelativeResize="0"/>
          <p:nvPr/>
        </p:nvPicPr>
        <p:blipFill>
          <a:blip r:embed="rId3">
            <a:alphaModFix/>
          </a:blip>
          <a:stretch>
            <a:fillRect/>
          </a:stretch>
        </p:blipFill>
        <p:spPr>
          <a:xfrm>
            <a:off x="7099675" y="954575"/>
            <a:ext cx="989850" cy="659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Mao Zedong Cult of Personality Propaganda</a:t>
            </a:r>
            <a:endParaRPr/>
          </a:p>
        </p:txBody>
      </p:sp>
      <p:sp>
        <p:nvSpPr>
          <p:cNvPr id="190" name="Shape 19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Huge emphasis on Mao as a symbol, even more than Stalin</a:t>
            </a:r>
            <a:endParaRPr/>
          </a:p>
          <a:p>
            <a:pPr marL="457200" lvl="0" indent="-342900" rtl="0">
              <a:spcBef>
                <a:spcPts val="0"/>
              </a:spcBef>
              <a:spcAft>
                <a:spcPts val="0"/>
              </a:spcAft>
              <a:buSzPts val="1800"/>
              <a:buChar char="●"/>
            </a:pPr>
            <a:r>
              <a:rPr lang="en"/>
              <a:t>“Little Red Book”, Mao’s book of communist manifesto, became a prominent symbol in many artworks</a:t>
            </a:r>
            <a:endParaRPr/>
          </a:p>
          <a:p>
            <a:pPr marL="457200" lvl="0" indent="-342900" rtl="0">
              <a:spcBef>
                <a:spcPts val="0"/>
              </a:spcBef>
              <a:spcAft>
                <a:spcPts val="0"/>
              </a:spcAft>
              <a:buSzPts val="1800"/>
              <a:buChar char="●"/>
            </a:pPr>
            <a:r>
              <a:rPr lang="en"/>
              <a:t>Destruction of the past, and of imperialist, capitalist ideas.</a:t>
            </a:r>
            <a:endParaRPr/>
          </a:p>
          <a:p>
            <a:pPr marL="457200" lvl="0" indent="-342900" rtl="0">
              <a:spcBef>
                <a:spcPts val="0"/>
              </a:spcBef>
              <a:spcAft>
                <a:spcPts val="0"/>
              </a:spcAft>
              <a:buSzPts val="1800"/>
              <a:buChar char="●"/>
            </a:pPr>
            <a:r>
              <a:rPr lang="en"/>
              <a:t>Using youth to carry out agenda, including killing teachers, the elderly and other opposition</a:t>
            </a:r>
            <a:endParaRPr/>
          </a:p>
          <a:p>
            <a:pPr marL="457200" lvl="0" indent="-342900" rtl="0">
              <a:spcBef>
                <a:spcPts val="0"/>
              </a:spcBef>
              <a:spcAft>
                <a:spcPts val="0"/>
              </a:spcAft>
              <a:buSzPts val="1800"/>
              <a:buChar char="●"/>
            </a:pPr>
            <a:r>
              <a:rPr lang="en"/>
              <a:t>Promotion of various social and political campaigns</a:t>
            </a:r>
            <a:endParaRPr/>
          </a:p>
          <a:p>
            <a:pPr marL="457200" lvl="0" indent="-342900" rtl="0">
              <a:spcBef>
                <a:spcPts val="0"/>
              </a:spcBef>
              <a:spcAft>
                <a:spcPts val="0"/>
              </a:spcAft>
              <a:buSzPts val="1800"/>
              <a:buChar char="●"/>
            </a:pPr>
            <a:r>
              <a:rPr lang="en"/>
              <a:t>Huge, iconic emphasis of the Hand wave or arm outstretched, always pointing forward for progress, prosperity.</a:t>
            </a:r>
            <a:endParaRPr/>
          </a:p>
          <a:p>
            <a:pPr marL="457200" lvl="0" indent="-342900">
              <a:spcBef>
                <a:spcPts val="0"/>
              </a:spcBef>
              <a:spcAft>
                <a:spcPts val="0"/>
              </a:spcAft>
              <a:buSzPts val="1800"/>
              <a:buChar char="●"/>
            </a:pPr>
            <a:r>
              <a:rPr lang="en"/>
              <a:t>Very relatable to Stalin propaganda; Father figure, friend, leader, etc.</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Topics/Points of Interest</a:t>
            </a:r>
            <a:endParaRPr/>
          </a:p>
        </p:txBody>
      </p:sp>
      <p:sp>
        <p:nvSpPr>
          <p:cNvPr id="64" name="Shape 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457200" rtl="0">
              <a:spcBef>
                <a:spcPts val="0"/>
              </a:spcBef>
              <a:spcAft>
                <a:spcPts val="0"/>
              </a:spcAft>
              <a:buSzPts val="3600"/>
              <a:buChar char="●"/>
            </a:pPr>
            <a:r>
              <a:rPr lang="en" sz="3600"/>
              <a:t>Ideology</a:t>
            </a:r>
            <a:endParaRPr sz="3600"/>
          </a:p>
          <a:p>
            <a:pPr marL="457200" lvl="0" indent="-457200" rtl="0">
              <a:spcBef>
                <a:spcPts val="0"/>
              </a:spcBef>
              <a:spcAft>
                <a:spcPts val="0"/>
              </a:spcAft>
              <a:buSzPts val="3600"/>
              <a:buChar char="●"/>
            </a:pPr>
            <a:r>
              <a:rPr lang="en" sz="3600"/>
              <a:t>Hegemonic Response</a:t>
            </a:r>
            <a:endParaRPr sz="3600"/>
          </a:p>
          <a:p>
            <a:pPr marL="457200" lvl="0" indent="-457200">
              <a:spcBef>
                <a:spcPts val="0"/>
              </a:spcBef>
              <a:spcAft>
                <a:spcPts val="0"/>
              </a:spcAft>
              <a:buSzPts val="3600"/>
              <a:buChar char="●"/>
            </a:pPr>
            <a:r>
              <a:rPr lang="en" sz="3600"/>
              <a:t>Socialist Realism</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a:t>Various Artworks of Mao and National Unity</a:t>
            </a:r>
            <a:endParaRPr sz="1800"/>
          </a:p>
        </p:txBody>
      </p:sp>
      <p:sp>
        <p:nvSpPr>
          <p:cNvPr id="196" name="Shape 196"/>
          <p:cNvSpPr txBox="1">
            <a:spLocks noGrp="1"/>
          </p:cNvSpPr>
          <p:nvPr>
            <p:ph type="body" idx="1"/>
          </p:nvPr>
        </p:nvSpPr>
        <p:spPr>
          <a:xfrm>
            <a:off x="64500" y="877775"/>
            <a:ext cx="5285100" cy="13473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SzPts val="1400"/>
              <a:buChar char="●"/>
            </a:pPr>
            <a:r>
              <a:rPr lang="en" sz="1400"/>
              <a:t>Promoted unity of the proletariat, peasants, workers, soldiers</a:t>
            </a:r>
            <a:endParaRPr sz="1400"/>
          </a:p>
          <a:p>
            <a:pPr marL="457200" lvl="0" indent="-317500" rtl="0">
              <a:spcBef>
                <a:spcPts val="0"/>
              </a:spcBef>
              <a:spcAft>
                <a:spcPts val="0"/>
              </a:spcAft>
              <a:buSzPts val="1400"/>
              <a:buChar char="●"/>
            </a:pPr>
            <a:r>
              <a:rPr lang="en" sz="1400"/>
              <a:t>“Rising Sun” red beams or rays rising from Mao Zedong</a:t>
            </a:r>
            <a:endParaRPr sz="1400"/>
          </a:p>
          <a:p>
            <a:pPr marL="457200" lvl="0" indent="-317500" rtl="0">
              <a:spcBef>
                <a:spcPts val="0"/>
              </a:spcBef>
              <a:spcAft>
                <a:spcPts val="0"/>
              </a:spcAft>
              <a:buSzPts val="1400"/>
              <a:buChar char="●"/>
            </a:pPr>
            <a:r>
              <a:rPr lang="en" sz="1400"/>
              <a:t>Mao emphasized in the composition</a:t>
            </a:r>
            <a:endParaRPr sz="1400"/>
          </a:p>
          <a:p>
            <a:pPr marL="457200" lvl="0" indent="-317500">
              <a:spcBef>
                <a:spcPts val="0"/>
              </a:spcBef>
              <a:spcAft>
                <a:spcPts val="0"/>
              </a:spcAft>
              <a:buSzPts val="1400"/>
              <a:buChar char="●"/>
            </a:pPr>
            <a:r>
              <a:rPr lang="en" sz="1400"/>
              <a:t>Always expressing revolution and the continuing fight of it</a:t>
            </a:r>
            <a:endParaRPr sz="1400"/>
          </a:p>
        </p:txBody>
      </p:sp>
      <p:sp>
        <p:nvSpPr>
          <p:cNvPr id="197" name="Shape 197"/>
          <p:cNvSpPr txBox="1"/>
          <p:nvPr/>
        </p:nvSpPr>
        <p:spPr>
          <a:xfrm>
            <a:off x="6070575" y="2458425"/>
            <a:ext cx="2911800" cy="1057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i="1">
                <a:solidFill>
                  <a:srgbClr val="FFFFFF"/>
                </a:solidFill>
                <a:latin typeface="Verdana"/>
                <a:ea typeface="Verdana"/>
                <a:cs typeface="Verdana"/>
                <a:sym typeface="Verdana"/>
              </a:rPr>
              <a:t>The sunlight of Mao Zedong Thought illuminates the road of the Great Proletarian Cultural Revolution, </a:t>
            </a:r>
            <a:r>
              <a:rPr lang="en">
                <a:solidFill>
                  <a:srgbClr val="FFFFFF"/>
                </a:solidFill>
                <a:latin typeface="Verdana"/>
                <a:ea typeface="Verdana"/>
                <a:cs typeface="Verdana"/>
                <a:sym typeface="Verdana"/>
              </a:rPr>
              <a:t>1966</a:t>
            </a:r>
            <a:endParaRPr>
              <a:solidFill>
                <a:srgbClr val="FFFFFF"/>
              </a:solidFill>
            </a:endParaRPr>
          </a:p>
        </p:txBody>
      </p:sp>
      <p:pic>
        <p:nvPicPr>
          <p:cNvPr id="198" name="Shape 198"/>
          <p:cNvPicPr preferRelativeResize="0"/>
          <p:nvPr/>
        </p:nvPicPr>
        <p:blipFill>
          <a:blip r:embed="rId3">
            <a:alphaModFix/>
          </a:blip>
          <a:stretch>
            <a:fillRect/>
          </a:stretch>
        </p:blipFill>
        <p:spPr>
          <a:xfrm>
            <a:off x="5605850" y="171700"/>
            <a:ext cx="3164650" cy="2204350"/>
          </a:xfrm>
          <a:prstGeom prst="rect">
            <a:avLst/>
          </a:prstGeom>
          <a:noFill/>
          <a:ln>
            <a:noFill/>
          </a:ln>
        </p:spPr>
      </p:pic>
      <p:pic>
        <p:nvPicPr>
          <p:cNvPr id="199" name="Shape 199"/>
          <p:cNvPicPr preferRelativeResize="0"/>
          <p:nvPr/>
        </p:nvPicPr>
        <p:blipFill>
          <a:blip r:embed="rId4">
            <a:alphaModFix/>
          </a:blip>
          <a:stretch>
            <a:fillRect/>
          </a:stretch>
        </p:blipFill>
        <p:spPr>
          <a:xfrm>
            <a:off x="311700" y="2927638"/>
            <a:ext cx="5524500" cy="2009775"/>
          </a:xfrm>
          <a:prstGeom prst="rect">
            <a:avLst/>
          </a:prstGeom>
          <a:noFill/>
          <a:ln>
            <a:noFill/>
          </a:ln>
        </p:spPr>
      </p:pic>
      <p:sp>
        <p:nvSpPr>
          <p:cNvPr id="200" name="Shape 200"/>
          <p:cNvSpPr txBox="1"/>
          <p:nvPr/>
        </p:nvSpPr>
        <p:spPr>
          <a:xfrm>
            <a:off x="6055075" y="3825025"/>
            <a:ext cx="2988900" cy="1057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i="1">
                <a:solidFill>
                  <a:srgbClr val="FFFFFF"/>
                </a:solidFill>
                <a:latin typeface="Verdana"/>
                <a:ea typeface="Verdana"/>
                <a:cs typeface="Verdana"/>
                <a:sym typeface="Verdana"/>
              </a:rPr>
              <a:t>Follow the Communist Party forever, follow Chairman Mao forever, </a:t>
            </a:r>
            <a:r>
              <a:rPr lang="en">
                <a:solidFill>
                  <a:srgbClr val="FFFFFF"/>
                </a:solidFill>
                <a:latin typeface="Verdana"/>
                <a:ea typeface="Verdana"/>
                <a:cs typeface="Verdana"/>
                <a:sym typeface="Verdana"/>
              </a:rPr>
              <a:t>early 1970s</a:t>
            </a:r>
            <a:endParaRPr>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p:nvPr/>
        </p:nvSpPr>
        <p:spPr>
          <a:xfrm>
            <a:off x="6386450" y="3231000"/>
            <a:ext cx="2911800" cy="659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i="1">
                <a:solidFill>
                  <a:srgbClr val="FFFFFF"/>
                </a:solidFill>
              </a:rPr>
              <a:t>New Spring</a:t>
            </a:r>
            <a:r>
              <a:rPr lang="en">
                <a:solidFill>
                  <a:srgbClr val="FFFFFF"/>
                </a:solidFill>
              </a:rPr>
              <a:t>, early 1970s</a:t>
            </a:r>
            <a:endParaRPr>
              <a:solidFill>
                <a:srgbClr val="FFFFFF"/>
              </a:solidFill>
            </a:endParaRPr>
          </a:p>
        </p:txBody>
      </p:sp>
      <p:sp>
        <p:nvSpPr>
          <p:cNvPr id="206" name="Shape 206"/>
          <p:cNvSpPr txBox="1"/>
          <p:nvPr/>
        </p:nvSpPr>
        <p:spPr>
          <a:xfrm>
            <a:off x="4278325" y="3921175"/>
            <a:ext cx="2988900" cy="1057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i="1">
                <a:solidFill>
                  <a:srgbClr val="FFFFFF"/>
                </a:solidFill>
                <a:latin typeface="Verdana"/>
                <a:ea typeface="Verdana"/>
                <a:cs typeface="Verdana"/>
                <a:sym typeface="Verdana"/>
              </a:rPr>
              <a:t>Long live chairman Mao! Long, long live!</a:t>
            </a:r>
            <a:endParaRPr sz="1800" i="1">
              <a:solidFill>
                <a:srgbClr val="FFFFFF"/>
              </a:solidFill>
              <a:latin typeface="Verdana"/>
              <a:ea typeface="Verdana"/>
              <a:cs typeface="Verdana"/>
              <a:sym typeface="Verdana"/>
            </a:endParaRPr>
          </a:p>
          <a:p>
            <a:pPr marL="0" lvl="0" indent="0" rtl="0">
              <a:spcBef>
                <a:spcPts val="0"/>
              </a:spcBef>
              <a:spcAft>
                <a:spcPts val="0"/>
              </a:spcAft>
              <a:buNone/>
            </a:pPr>
            <a:r>
              <a:rPr lang="en" sz="1800">
                <a:solidFill>
                  <a:srgbClr val="FFFFFF"/>
                </a:solidFill>
                <a:latin typeface="Verdana"/>
                <a:ea typeface="Verdana"/>
                <a:cs typeface="Verdana"/>
                <a:sym typeface="Verdana"/>
              </a:rPr>
              <a:t>1970</a:t>
            </a:r>
            <a:endParaRPr sz="1800">
              <a:solidFill>
                <a:srgbClr val="FFFFFF"/>
              </a:solidFill>
              <a:latin typeface="Verdana"/>
              <a:ea typeface="Verdana"/>
              <a:cs typeface="Verdana"/>
              <a:sym typeface="Verdana"/>
            </a:endParaRPr>
          </a:p>
        </p:txBody>
      </p:sp>
      <p:pic>
        <p:nvPicPr>
          <p:cNvPr id="207" name="Shape 207"/>
          <p:cNvPicPr preferRelativeResize="0"/>
          <p:nvPr/>
        </p:nvPicPr>
        <p:blipFill>
          <a:blip r:embed="rId3">
            <a:alphaModFix/>
          </a:blip>
          <a:stretch>
            <a:fillRect/>
          </a:stretch>
        </p:blipFill>
        <p:spPr>
          <a:xfrm>
            <a:off x="311700" y="2365050"/>
            <a:ext cx="3789756" cy="2613625"/>
          </a:xfrm>
          <a:prstGeom prst="rect">
            <a:avLst/>
          </a:prstGeom>
          <a:noFill/>
          <a:ln>
            <a:noFill/>
          </a:ln>
        </p:spPr>
      </p:pic>
      <p:pic>
        <p:nvPicPr>
          <p:cNvPr id="208" name="Shape 208"/>
          <p:cNvPicPr preferRelativeResize="0"/>
          <p:nvPr/>
        </p:nvPicPr>
        <p:blipFill>
          <a:blip r:embed="rId4">
            <a:alphaModFix/>
          </a:blip>
          <a:stretch>
            <a:fillRect/>
          </a:stretch>
        </p:blipFill>
        <p:spPr>
          <a:xfrm>
            <a:off x="5493800" y="832475"/>
            <a:ext cx="3450500" cy="2367750"/>
          </a:xfrm>
          <a:prstGeom prst="rect">
            <a:avLst/>
          </a:prstGeom>
          <a:noFill/>
          <a:ln>
            <a:noFill/>
          </a:ln>
        </p:spPr>
      </p:pic>
      <p:pic>
        <p:nvPicPr>
          <p:cNvPr id="209" name="Shape 209"/>
          <p:cNvPicPr preferRelativeResize="0"/>
          <p:nvPr/>
        </p:nvPicPr>
        <p:blipFill>
          <a:blip r:embed="rId5">
            <a:alphaModFix/>
          </a:blip>
          <a:stretch>
            <a:fillRect/>
          </a:stretch>
        </p:blipFill>
        <p:spPr>
          <a:xfrm>
            <a:off x="405075" y="129799"/>
            <a:ext cx="2959826" cy="2076650"/>
          </a:xfrm>
          <a:prstGeom prst="rect">
            <a:avLst/>
          </a:prstGeom>
          <a:noFill/>
          <a:ln>
            <a:noFill/>
          </a:ln>
        </p:spPr>
      </p:pic>
      <p:sp>
        <p:nvSpPr>
          <p:cNvPr id="210" name="Shape 210"/>
          <p:cNvSpPr txBox="1"/>
          <p:nvPr/>
        </p:nvSpPr>
        <p:spPr>
          <a:xfrm>
            <a:off x="3481650" y="302150"/>
            <a:ext cx="1971000" cy="1593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i="1">
                <a:solidFill>
                  <a:srgbClr val="FFFFFF"/>
                </a:solidFill>
              </a:rPr>
              <a:t>Unknown</a:t>
            </a:r>
            <a:r>
              <a:rPr lang="en" sz="1800">
                <a:solidFill>
                  <a:srgbClr val="FFFFFF"/>
                </a:solidFill>
              </a:rPr>
              <a:t>, 1970</a:t>
            </a:r>
            <a:endParaRPr sz="180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11700" y="445025"/>
            <a:ext cx="52989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a:t>Various Artworks of Mao and Great Leap Forward</a:t>
            </a:r>
            <a:endParaRPr sz="1800"/>
          </a:p>
        </p:txBody>
      </p:sp>
      <p:sp>
        <p:nvSpPr>
          <p:cNvPr id="216" name="Shape 216"/>
          <p:cNvSpPr txBox="1">
            <a:spLocks noGrp="1"/>
          </p:cNvSpPr>
          <p:nvPr>
            <p:ph type="body" idx="1"/>
          </p:nvPr>
        </p:nvSpPr>
        <p:spPr>
          <a:xfrm>
            <a:off x="311700" y="865250"/>
            <a:ext cx="4323600" cy="24105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SzPts val="1400"/>
              <a:buChar char="●"/>
            </a:pPr>
            <a:r>
              <a:rPr lang="en" sz="1400"/>
              <a:t>Art to promote economic and social campaign to rapidly industrialize and collectivize, punished private farmers</a:t>
            </a:r>
            <a:endParaRPr sz="1400"/>
          </a:p>
          <a:p>
            <a:pPr marL="457200" lvl="0" indent="-317500" rtl="0">
              <a:spcBef>
                <a:spcPts val="0"/>
              </a:spcBef>
              <a:spcAft>
                <a:spcPts val="0"/>
              </a:spcAft>
              <a:buSzPts val="1400"/>
              <a:buChar char="●"/>
            </a:pPr>
            <a:r>
              <a:rPr lang="en" sz="1400"/>
              <a:t>Four Pests Campaign to kill off pests, including sparrows that prevented locust swarms from eating crops</a:t>
            </a:r>
            <a:endParaRPr sz="1400"/>
          </a:p>
          <a:p>
            <a:pPr marL="457200" lvl="0" indent="-317500" rtl="0">
              <a:spcBef>
                <a:spcPts val="0"/>
              </a:spcBef>
              <a:spcAft>
                <a:spcPts val="0"/>
              </a:spcAft>
              <a:buSzPts val="1400"/>
              <a:buChar char="●"/>
            </a:pPr>
            <a:r>
              <a:rPr lang="en" sz="1400"/>
              <a:t>Wasted people resources on creating crude metal and left crops to rot unharvested</a:t>
            </a:r>
            <a:endParaRPr sz="1400"/>
          </a:p>
          <a:p>
            <a:pPr marL="457200" lvl="0" indent="-317500">
              <a:spcBef>
                <a:spcPts val="0"/>
              </a:spcBef>
              <a:spcAft>
                <a:spcPts val="0"/>
              </a:spcAft>
              <a:buSzPts val="1400"/>
              <a:buChar char="●"/>
            </a:pPr>
            <a:r>
              <a:rPr lang="en" sz="1400" b="1">
                <a:solidFill>
                  <a:srgbClr val="EFEFEF"/>
                </a:solidFill>
              </a:rPr>
              <a:t>Death toll of 55.8 million</a:t>
            </a:r>
            <a:r>
              <a:rPr lang="en" sz="1400"/>
              <a:t> due to famine</a:t>
            </a:r>
            <a:endParaRPr sz="1400"/>
          </a:p>
        </p:txBody>
      </p:sp>
      <p:pic>
        <p:nvPicPr>
          <p:cNvPr id="217" name="Shape 217"/>
          <p:cNvPicPr preferRelativeResize="0"/>
          <p:nvPr/>
        </p:nvPicPr>
        <p:blipFill>
          <a:blip r:embed="rId3">
            <a:alphaModFix/>
          </a:blip>
          <a:stretch>
            <a:fillRect/>
          </a:stretch>
        </p:blipFill>
        <p:spPr>
          <a:xfrm>
            <a:off x="269050" y="3227900"/>
            <a:ext cx="2567074" cy="1771276"/>
          </a:xfrm>
          <a:prstGeom prst="rect">
            <a:avLst/>
          </a:prstGeom>
          <a:noFill/>
          <a:ln>
            <a:noFill/>
          </a:ln>
        </p:spPr>
      </p:pic>
      <p:sp>
        <p:nvSpPr>
          <p:cNvPr id="218" name="Shape 218"/>
          <p:cNvSpPr txBox="1"/>
          <p:nvPr/>
        </p:nvSpPr>
        <p:spPr>
          <a:xfrm>
            <a:off x="2877500" y="3543200"/>
            <a:ext cx="2334600" cy="844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i="1">
                <a:solidFill>
                  <a:srgbClr val="FFFFFF"/>
                </a:solidFill>
                <a:latin typeface="Verdana"/>
                <a:ea typeface="Verdana"/>
                <a:cs typeface="Verdana"/>
                <a:sym typeface="Verdana"/>
              </a:rPr>
              <a:t>The commune is like a gigantic dragon, production is noticeable awe-inspiring</a:t>
            </a:r>
            <a:r>
              <a:rPr lang="en">
                <a:solidFill>
                  <a:srgbClr val="FFFFFF"/>
                </a:solidFill>
                <a:latin typeface="Verdana"/>
                <a:ea typeface="Verdana"/>
                <a:cs typeface="Verdana"/>
                <a:sym typeface="Verdana"/>
              </a:rPr>
              <a:t>, 1959 </a:t>
            </a:r>
            <a:endParaRPr>
              <a:solidFill>
                <a:srgbClr val="FFFFFF"/>
              </a:solidFill>
            </a:endParaRPr>
          </a:p>
        </p:txBody>
      </p:sp>
      <p:sp>
        <p:nvSpPr>
          <p:cNvPr id="219" name="Shape 219"/>
          <p:cNvSpPr txBox="1"/>
          <p:nvPr/>
        </p:nvSpPr>
        <p:spPr>
          <a:xfrm>
            <a:off x="5562400" y="3701400"/>
            <a:ext cx="2410200" cy="1215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i="1">
                <a:solidFill>
                  <a:srgbClr val="FFFFFF"/>
                </a:solidFill>
                <a:latin typeface="Verdana"/>
                <a:ea typeface="Verdana"/>
                <a:cs typeface="Verdana"/>
                <a:sym typeface="Verdana"/>
              </a:rPr>
              <a:t>Brave the wind and the waves, everything has remarkable abilities</a:t>
            </a:r>
            <a:r>
              <a:rPr lang="en">
                <a:solidFill>
                  <a:srgbClr val="FFFFFF"/>
                </a:solidFill>
                <a:latin typeface="Verdana"/>
                <a:ea typeface="Verdana"/>
                <a:cs typeface="Verdana"/>
                <a:sym typeface="Verdana"/>
              </a:rPr>
              <a:t>, 1959</a:t>
            </a:r>
            <a:endParaRPr>
              <a:solidFill>
                <a:srgbClr val="FFFFFF"/>
              </a:solidFill>
            </a:endParaRPr>
          </a:p>
        </p:txBody>
      </p:sp>
      <p:pic>
        <p:nvPicPr>
          <p:cNvPr id="220" name="Shape 220"/>
          <p:cNvPicPr preferRelativeResize="0"/>
          <p:nvPr/>
        </p:nvPicPr>
        <p:blipFill>
          <a:blip r:embed="rId4">
            <a:alphaModFix/>
          </a:blip>
          <a:stretch>
            <a:fillRect/>
          </a:stretch>
        </p:blipFill>
        <p:spPr>
          <a:xfrm>
            <a:off x="5105975" y="952375"/>
            <a:ext cx="3855650" cy="2639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11700" y="445025"/>
            <a:ext cx="52989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a:t>Various Artworks of Mao and Great Leap Forward</a:t>
            </a:r>
            <a:endParaRPr sz="1800"/>
          </a:p>
        </p:txBody>
      </p:sp>
      <p:sp>
        <p:nvSpPr>
          <p:cNvPr id="226" name="Shape 226"/>
          <p:cNvSpPr txBox="1"/>
          <p:nvPr/>
        </p:nvSpPr>
        <p:spPr>
          <a:xfrm>
            <a:off x="2898100" y="4168100"/>
            <a:ext cx="2334600" cy="84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i="1">
                <a:solidFill>
                  <a:srgbClr val="FFFFFF"/>
                </a:solidFill>
                <a:latin typeface="Verdana"/>
                <a:ea typeface="Verdana"/>
                <a:cs typeface="Verdana"/>
                <a:sym typeface="Verdana"/>
              </a:rPr>
              <a:t>Eliminating the last sparrow</a:t>
            </a:r>
            <a:r>
              <a:rPr lang="en">
                <a:solidFill>
                  <a:srgbClr val="FFFFFF"/>
                </a:solidFill>
                <a:latin typeface="Verdana"/>
                <a:ea typeface="Verdana"/>
                <a:cs typeface="Verdana"/>
                <a:sym typeface="Verdana"/>
              </a:rPr>
              <a:t>, 1959 </a:t>
            </a:r>
            <a:endParaRPr>
              <a:solidFill>
                <a:srgbClr val="FFFFFF"/>
              </a:solidFill>
            </a:endParaRPr>
          </a:p>
        </p:txBody>
      </p:sp>
      <p:sp>
        <p:nvSpPr>
          <p:cNvPr id="227" name="Shape 227"/>
          <p:cNvSpPr txBox="1"/>
          <p:nvPr/>
        </p:nvSpPr>
        <p:spPr>
          <a:xfrm>
            <a:off x="5562400" y="3701400"/>
            <a:ext cx="2410200" cy="1215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i="1">
                <a:solidFill>
                  <a:srgbClr val="FFFFFF"/>
                </a:solidFill>
                <a:latin typeface="Verdana"/>
                <a:ea typeface="Verdana"/>
                <a:cs typeface="Verdana"/>
                <a:sym typeface="Verdana"/>
              </a:rPr>
              <a:t>Everybody Comes to Beat the Sparrows</a:t>
            </a:r>
            <a:r>
              <a:rPr lang="en">
                <a:solidFill>
                  <a:srgbClr val="FFFFFF"/>
                </a:solidFill>
                <a:latin typeface="Verdana"/>
                <a:ea typeface="Verdana"/>
                <a:cs typeface="Verdana"/>
                <a:sym typeface="Verdana"/>
              </a:rPr>
              <a:t>, 1956</a:t>
            </a:r>
            <a:endParaRPr>
              <a:solidFill>
                <a:srgbClr val="FFFFFF"/>
              </a:solidFill>
            </a:endParaRPr>
          </a:p>
        </p:txBody>
      </p:sp>
      <p:pic>
        <p:nvPicPr>
          <p:cNvPr id="228" name="Shape 228"/>
          <p:cNvPicPr preferRelativeResize="0"/>
          <p:nvPr/>
        </p:nvPicPr>
        <p:blipFill>
          <a:blip r:embed="rId3">
            <a:alphaModFix/>
          </a:blip>
          <a:stretch>
            <a:fillRect/>
          </a:stretch>
        </p:blipFill>
        <p:spPr>
          <a:xfrm>
            <a:off x="5763000" y="152400"/>
            <a:ext cx="2324914" cy="3396600"/>
          </a:xfrm>
          <a:prstGeom prst="rect">
            <a:avLst/>
          </a:prstGeom>
          <a:noFill/>
          <a:ln>
            <a:noFill/>
          </a:ln>
        </p:spPr>
      </p:pic>
      <p:pic>
        <p:nvPicPr>
          <p:cNvPr id="229" name="Shape 229"/>
          <p:cNvPicPr preferRelativeResize="0"/>
          <p:nvPr/>
        </p:nvPicPr>
        <p:blipFill>
          <a:blip r:embed="rId4">
            <a:alphaModFix/>
          </a:blip>
          <a:stretch>
            <a:fillRect/>
          </a:stretch>
        </p:blipFill>
        <p:spPr>
          <a:xfrm>
            <a:off x="311701" y="1064400"/>
            <a:ext cx="2525950" cy="3635375"/>
          </a:xfrm>
          <a:prstGeom prst="rect">
            <a:avLst/>
          </a:prstGeom>
          <a:noFill/>
          <a:ln>
            <a:noFill/>
          </a:ln>
        </p:spPr>
      </p:pic>
      <p:pic>
        <p:nvPicPr>
          <p:cNvPr id="230" name="Shape 230"/>
          <p:cNvPicPr preferRelativeResize="0"/>
          <p:nvPr/>
        </p:nvPicPr>
        <p:blipFill>
          <a:blip r:embed="rId5">
            <a:alphaModFix/>
          </a:blip>
          <a:stretch>
            <a:fillRect/>
          </a:stretch>
        </p:blipFill>
        <p:spPr>
          <a:xfrm>
            <a:off x="2990050" y="953838"/>
            <a:ext cx="2620550" cy="1793721"/>
          </a:xfrm>
          <a:prstGeom prst="rect">
            <a:avLst/>
          </a:prstGeom>
          <a:noFill/>
          <a:ln>
            <a:noFill/>
          </a:ln>
        </p:spPr>
      </p:pic>
      <p:sp>
        <p:nvSpPr>
          <p:cNvPr id="231" name="Shape 231"/>
          <p:cNvSpPr txBox="1"/>
          <p:nvPr/>
        </p:nvSpPr>
        <p:spPr>
          <a:xfrm>
            <a:off x="3076475" y="2856725"/>
            <a:ext cx="1964100" cy="817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i="1">
                <a:solidFill>
                  <a:srgbClr val="FFFFFF"/>
                </a:solidFill>
              </a:rPr>
              <a:t>A sedan produced by our own country</a:t>
            </a:r>
            <a:r>
              <a:rPr lang="en">
                <a:solidFill>
                  <a:srgbClr val="FFFFFF"/>
                </a:solidFill>
              </a:rPr>
              <a:t>, 1959</a:t>
            </a:r>
            <a:endParaRPr>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11700" y="445025"/>
            <a:ext cx="6370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a:t>Various Artworks of Mao and Hundred Flowers Campaign</a:t>
            </a:r>
            <a:endParaRPr sz="1800"/>
          </a:p>
        </p:txBody>
      </p:sp>
      <p:sp>
        <p:nvSpPr>
          <p:cNvPr id="237" name="Shape 237"/>
          <p:cNvSpPr txBox="1">
            <a:spLocks noGrp="1"/>
          </p:cNvSpPr>
          <p:nvPr>
            <p:ph type="body" idx="1"/>
          </p:nvPr>
        </p:nvSpPr>
        <p:spPr>
          <a:xfrm>
            <a:off x="311700" y="865250"/>
            <a:ext cx="4323600" cy="24105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SzPts val="1400"/>
              <a:buChar char="●"/>
            </a:pPr>
            <a:r>
              <a:rPr lang="en" sz="1400"/>
              <a:t>A campaign with Mao offering free expression and criticism of government through letter writing</a:t>
            </a:r>
            <a:endParaRPr sz="1400"/>
          </a:p>
          <a:p>
            <a:pPr marL="457200" lvl="0" indent="-317500" rtl="0">
              <a:spcBef>
                <a:spcPts val="0"/>
              </a:spcBef>
              <a:spcAft>
                <a:spcPts val="0"/>
              </a:spcAft>
              <a:buSzPts val="1400"/>
              <a:buChar char="●"/>
            </a:pPr>
            <a:r>
              <a:rPr lang="en" sz="1400"/>
              <a:t>Overwhelmingly negative criticism</a:t>
            </a:r>
            <a:endParaRPr sz="1400"/>
          </a:p>
          <a:p>
            <a:pPr marL="457200" lvl="0" indent="-317500" rtl="0">
              <a:spcBef>
                <a:spcPts val="0"/>
              </a:spcBef>
              <a:spcAft>
                <a:spcPts val="0"/>
              </a:spcAft>
              <a:buSzPts val="1400"/>
              <a:buChar char="●"/>
            </a:pPr>
            <a:r>
              <a:rPr lang="en" sz="1400"/>
              <a:t>Decides to silence the opposition and send them to prison labor camps</a:t>
            </a:r>
            <a:endParaRPr sz="1400"/>
          </a:p>
        </p:txBody>
      </p:sp>
      <p:pic>
        <p:nvPicPr>
          <p:cNvPr id="238" name="Shape 238"/>
          <p:cNvPicPr preferRelativeResize="0"/>
          <p:nvPr/>
        </p:nvPicPr>
        <p:blipFill>
          <a:blip r:embed="rId3">
            <a:alphaModFix/>
          </a:blip>
          <a:stretch>
            <a:fillRect/>
          </a:stretch>
        </p:blipFill>
        <p:spPr>
          <a:xfrm>
            <a:off x="6331525" y="916850"/>
            <a:ext cx="2536475" cy="3752075"/>
          </a:xfrm>
          <a:prstGeom prst="rect">
            <a:avLst/>
          </a:prstGeom>
          <a:noFill/>
          <a:ln>
            <a:noFill/>
          </a:ln>
        </p:spPr>
      </p:pic>
      <p:pic>
        <p:nvPicPr>
          <p:cNvPr id="239" name="Shape 239"/>
          <p:cNvPicPr preferRelativeResize="0"/>
          <p:nvPr/>
        </p:nvPicPr>
        <p:blipFill>
          <a:blip r:embed="rId4">
            <a:alphaModFix/>
          </a:blip>
          <a:stretch>
            <a:fillRect/>
          </a:stretch>
        </p:blipFill>
        <p:spPr>
          <a:xfrm>
            <a:off x="2243625" y="2472175"/>
            <a:ext cx="1821725" cy="2533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311700" y="445025"/>
            <a:ext cx="6370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a:t>Various Artworks of Mao and Cultural Revolution</a:t>
            </a:r>
            <a:endParaRPr sz="1800"/>
          </a:p>
        </p:txBody>
      </p:sp>
      <p:sp>
        <p:nvSpPr>
          <p:cNvPr id="245" name="Shape 245"/>
          <p:cNvSpPr txBox="1">
            <a:spLocks noGrp="1"/>
          </p:cNvSpPr>
          <p:nvPr>
            <p:ph type="body" idx="1"/>
          </p:nvPr>
        </p:nvSpPr>
        <p:spPr>
          <a:xfrm>
            <a:off x="311700" y="865250"/>
            <a:ext cx="4323600" cy="16755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SzPts val="1400"/>
              <a:buChar char="●"/>
            </a:pPr>
            <a:r>
              <a:rPr lang="en" sz="1400"/>
              <a:t>A campaign to restore Maos popularity by eliminating or silencing opposition using the youth as the “Red Guard”</a:t>
            </a:r>
            <a:endParaRPr sz="1400"/>
          </a:p>
          <a:p>
            <a:pPr marL="457200" lvl="0" indent="-317500" rtl="0">
              <a:spcBef>
                <a:spcPts val="0"/>
              </a:spcBef>
              <a:spcAft>
                <a:spcPts val="0"/>
              </a:spcAft>
              <a:buSzPts val="1400"/>
              <a:buChar char="●"/>
            </a:pPr>
            <a:r>
              <a:rPr lang="en" sz="1400"/>
              <a:t>Emphasis on Mao and Little Red Book</a:t>
            </a:r>
            <a:endParaRPr sz="1400"/>
          </a:p>
          <a:p>
            <a:pPr marL="457200" lvl="0" indent="-317500" rtl="0">
              <a:spcBef>
                <a:spcPts val="0"/>
              </a:spcBef>
              <a:spcAft>
                <a:spcPts val="0"/>
              </a:spcAft>
              <a:buSzPts val="1400"/>
              <a:buChar char="●"/>
            </a:pPr>
            <a:r>
              <a:rPr lang="en" sz="1400"/>
              <a:t>Destroying the past culture of China that existed for more than 2000 years</a:t>
            </a:r>
            <a:endParaRPr sz="1400"/>
          </a:p>
        </p:txBody>
      </p:sp>
      <p:pic>
        <p:nvPicPr>
          <p:cNvPr id="246" name="Shape 246"/>
          <p:cNvPicPr preferRelativeResize="0"/>
          <p:nvPr/>
        </p:nvPicPr>
        <p:blipFill>
          <a:blip r:embed="rId3">
            <a:alphaModFix/>
          </a:blip>
          <a:stretch>
            <a:fillRect/>
          </a:stretch>
        </p:blipFill>
        <p:spPr>
          <a:xfrm>
            <a:off x="4760225" y="902300"/>
            <a:ext cx="4203900" cy="2441134"/>
          </a:xfrm>
          <a:prstGeom prst="rect">
            <a:avLst/>
          </a:prstGeom>
          <a:noFill/>
          <a:ln>
            <a:noFill/>
          </a:ln>
        </p:spPr>
      </p:pic>
      <p:pic>
        <p:nvPicPr>
          <p:cNvPr id="247" name="Shape 247"/>
          <p:cNvPicPr preferRelativeResize="0"/>
          <p:nvPr/>
        </p:nvPicPr>
        <p:blipFill>
          <a:blip r:embed="rId4">
            <a:alphaModFix/>
          </a:blip>
          <a:stretch>
            <a:fillRect/>
          </a:stretch>
        </p:blipFill>
        <p:spPr>
          <a:xfrm>
            <a:off x="152400" y="2693150"/>
            <a:ext cx="4437681" cy="2297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2:22 video: Cultural Revolution </a:t>
            </a:r>
            <a:r>
              <a:rPr lang="en"/>
              <a:t> </a:t>
            </a:r>
            <a:endParaRPr/>
          </a:p>
        </p:txBody>
      </p:sp>
      <p:sp>
        <p:nvSpPr>
          <p:cNvPr id="253" name="Shape 2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A clip of footage from the Cultural Revolution with a Chinese narrator expressing the purpose of it in English.</a:t>
            </a:r>
            <a:endParaRPr/>
          </a:p>
          <a:p>
            <a:pPr marL="457200" lvl="0" indent="-342900" rtl="0">
              <a:spcBef>
                <a:spcPts val="0"/>
              </a:spcBef>
              <a:spcAft>
                <a:spcPts val="0"/>
              </a:spcAft>
              <a:buSzPts val="1800"/>
              <a:buChar char="●"/>
            </a:pPr>
            <a:r>
              <a:rPr lang="en"/>
              <a:t>Shows great amounts of Communist Nationalism.</a:t>
            </a:r>
            <a:endParaRPr/>
          </a:p>
          <a:p>
            <a:pPr marL="457200" lvl="0" indent="-342900">
              <a:spcBef>
                <a:spcPts val="0"/>
              </a:spcBef>
              <a:spcAft>
                <a:spcPts val="0"/>
              </a:spcAft>
              <a:buSzPts val="1800"/>
              <a:buChar char="●"/>
            </a:pPr>
            <a:r>
              <a:rPr lang="en"/>
              <a:t>Youth taking down and destroying the old culture, and anything representative of capitalist society.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Conclusion</a:t>
            </a:r>
            <a:endParaRPr/>
          </a:p>
        </p:txBody>
      </p:sp>
      <p:sp>
        <p:nvSpPr>
          <p:cNvPr id="259" name="Shape 259"/>
          <p:cNvSpPr txBox="1">
            <a:spLocks noGrp="1"/>
          </p:cNvSpPr>
          <p:nvPr>
            <p:ph type="body" idx="1"/>
          </p:nvPr>
        </p:nvSpPr>
        <p:spPr>
          <a:xfrm>
            <a:off x="311700" y="968275"/>
            <a:ext cx="7324500" cy="40311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SzPts val="1400"/>
              <a:buChar char="●"/>
            </a:pPr>
            <a:r>
              <a:rPr lang="en" sz="1400" dirty="0"/>
              <a:t>Ideology expressed in these artworks is showing what is desired for change</a:t>
            </a:r>
            <a:endParaRPr sz="1400" dirty="0"/>
          </a:p>
          <a:p>
            <a:pPr marL="457200" lvl="0" indent="-317500" rtl="0">
              <a:spcBef>
                <a:spcPts val="0"/>
              </a:spcBef>
              <a:spcAft>
                <a:spcPts val="0"/>
              </a:spcAft>
              <a:buSzPts val="1400"/>
              <a:buChar char="●"/>
            </a:pPr>
            <a:r>
              <a:rPr lang="en" sz="1400" dirty="0"/>
              <a:t>Hegemonic responses expressed promote or influence that ideology or the government or leader</a:t>
            </a:r>
            <a:endParaRPr sz="1400" dirty="0"/>
          </a:p>
          <a:p>
            <a:pPr marL="457200" lvl="0" indent="-317500" rtl="0">
              <a:spcBef>
                <a:spcPts val="0"/>
              </a:spcBef>
              <a:spcAft>
                <a:spcPts val="0"/>
              </a:spcAft>
              <a:buSzPts val="1400"/>
              <a:buChar char="●"/>
            </a:pPr>
            <a:r>
              <a:rPr lang="en" sz="1400" dirty="0"/>
              <a:t>Socialist Realism is the exaggeration of these conditions, deifying normal, mortal people that have too much power and bring an illusion of reality</a:t>
            </a:r>
            <a:endParaRPr sz="1400" dirty="0"/>
          </a:p>
          <a:p>
            <a:pPr marL="457200" lvl="0" indent="-317500" rtl="0">
              <a:spcBef>
                <a:spcPts val="0"/>
              </a:spcBef>
              <a:spcAft>
                <a:spcPts val="0"/>
              </a:spcAft>
              <a:buSzPts val="1400"/>
              <a:buChar char="●"/>
            </a:pPr>
            <a:r>
              <a:rPr lang="en" sz="1400" dirty="0"/>
              <a:t>After their deaths, DeStalinization and DeMaoism took place to give Russians/Chinese better rights to prevent another revolution after their deity passed away.</a:t>
            </a:r>
            <a:endParaRPr sz="1400" dirty="0"/>
          </a:p>
          <a:p>
            <a:pPr marL="457200" lvl="0" indent="-317500">
              <a:spcBef>
                <a:spcPts val="0"/>
              </a:spcBef>
              <a:spcAft>
                <a:spcPts val="0"/>
              </a:spcAft>
              <a:buSzPts val="1400"/>
              <a:buChar char="●"/>
            </a:pPr>
            <a:r>
              <a:rPr lang="en" sz="1400" dirty="0"/>
              <a:t>Stalin and Mao basically denounced.</a:t>
            </a:r>
            <a:endParaRPr sz="1400" dirty="0"/>
          </a:p>
        </p:txBody>
      </p:sp>
      <p:sp>
        <p:nvSpPr>
          <p:cNvPr id="2" name="TextBox 1"/>
          <p:cNvSpPr txBox="1"/>
          <p:nvPr/>
        </p:nvSpPr>
        <p:spPr>
          <a:xfrm>
            <a:off x="451718" y="3076606"/>
            <a:ext cx="8117816" cy="338554"/>
          </a:xfrm>
          <a:prstGeom prst="rect">
            <a:avLst/>
          </a:prstGeom>
          <a:noFill/>
        </p:spPr>
        <p:txBody>
          <a:bodyPr wrap="square" rtlCol="0">
            <a:spAutoFit/>
          </a:bodyPr>
          <a:lstStyle/>
          <a:p>
            <a:endParaRPr lang="en-US" sz="1600" dirty="0">
              <a:solidFill>
                <a:schemeClr val="tx1"/>
              </a:solidFill>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Ideology</a:t>
            </a:r>
            <a:endParaRPr/>
          </a:p>
        </p:txBody>
      </p:sp>
      <p:sp>
        <p:nvSpPr>
          <p:cNvPr id="70" name="Shape 70"/>
          <p:cNvSpPr txBox="1">
            <a:spLocks noGrp="1"/>
          </p:cNvSpPr>
          <p:nvPr>
            <p:ph type="body" idx="1"/>
          </p:nvPr>
        </p:nvSpPr>
        <p:spPr>
          <a:xfrm>
            <a:off x="311700" y="1152475"/>
            <a:ext cx="8520600" cy="37506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An emerging communist ideology within a country is a sign of its citizens desiring change.</a:t>
            </a:r>
            <a:endParaRPr/>
          </a:p>
          <a:p>
            <a:pPr marL="457200" lvl="0" indent="-342900" rtl="0">
              <a:spcBef>
                <a:spcPts val="0"/>
              </a:spcBef>
              <a:spcAft>
                <a:spcPts val="0"/>
              </a:spcAft>
              <a:buSzPts val="1800"/>
              <a:buChar char="●"/>
            </a:pPr>
            <a:r>
              <a:rPr lang="en"/>
              <a:t>Communist ideology emcompasses power to workers, the proletariat (or people whose only worth is their own labor), peasants and to create opposition to the present or past regime.</a:t>
            </a:r>
            <a:endParaRPr/>
          </a:p>
          <a:p>
            <a:pPr marL="457200" lvl="0" indent="-342900" rtl="0">
              <a:spcBef>
                <a:spcPts val="0"/>
              </a:spcBef>
              <a:spcAft>
                <a:spcPts val="0"/>
              </a:spcAft>
              <a:buSzPts val="1800"/>
              <a:buChar char="●"/>
            </a:pPr>
            <a:r>
              <a:rPr lang="en"/>
              <a:t>The Ideology in itself is meant to empower a nation, it is its own form of nationalism with a plan/idea that topples a regime rather than just overthrowing a single leader. </a:t>
            </a:r>
            <a:endParaRPr/>
          </a:p>
          <a:p>
            <a:pPr marL="457200" lvl="0" indent="-342900">
              <a:spcBef>
                <a:spcPts val="0"/>
              </a:spcBef>
              <a:spcAft>
                <a:spcPts val="0"/>
              </a:spcAft>
              <a:buSzPts val="1800"/>
              <a:buChar char="●"/>
            </a:pPr>
            <a:r>
              <a:rPr lang="en"/>
              <a:t>Peasants and the proletariat become persuaded to support a new government in which theoretically everyone benefits equally regardless of the difference of skills, jobs or the worth of a specific labor.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Hegemonic Response</a:t>
            </a:r>
            <a:endParaRPr/>
          </a:p>
        </p:txBody>
      </p:sp>
      <p:sp>
        <p:nvSpPr>
          <p:cNvPr id="76" name="Shape 76"/>
          <p:cNvSpPr txBox="1">
            <a:spLocks noGrp="1"/>
          </p:cNvSpPr>
          <p:nvPr>
            <p:ph type="body" idx="1"/>
          </p:nvPr>
        </p:nvSpPr>
        <p:spPr>
          <a:xfrm>
            <a:off x="311700" y="1152475"/>
            <a:ext cx="8520600" cy="37095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The use of propaganda or threats to create resulting Dominant and Counter-Hegemonic responses in Soviet and Communist/Socialist regimes is used to sway current opposition or keep itself in power.</a:t>
            </a:r>
            <a:endParaRPr/>
          </a:p>
          <a:p>
            <a:pPr marL="457200" lvl="0" indent="-342900" rtl="0">
              <a:spcBef>
                <a:spcPts val="0"/>
              </a:spcBef>
              <a:spcAft>
                <a:spcPts val="0"/>
              </a:spcAft>
              <a:buSzPts val="1800"/>
              <a:buChar char="●"/>
            </a:pPr>
            <a:r>
              <a:rPr lang="en"/>
              <a:t>Dominant and Counter-Hegemonic reactions usually pair hand-in-hand in this presentation as I explain them through the presentation. </a:t>
            </a:r>
            <a:endParaRPr/>
          </a:p>
          <a:p>
            <a:pPr marL="457200" lvl="0" indent="-342900" rtl="0">
              <a:spcBef>
                <a:spcPts val="0"/>
              </a:spcBef>
              <a:spcAft>
                <a:spcPts val="0"/>
              </a:spcAft>
              <a:buSzPts val="1800"/>
              <a:buChar char="●"/>
            </a:pPr>
            <a:r>
              <a:rPr lang="en"/>
              <a:t>Propaganda before a non-communist regime is toppled tends to mostly be Counter-Hegemonic to the status quo (Monarchy or Capitalist society).</a:t>
            </a:r>
            <a:endParaRPr/>
          </a:p>
          <a:p>
            <a:pPr marL="457200" lvl="0" indent="-342900" rtl="0">
              <a:spcBef>
                <a:spcPts val="0"/>
              </a:spcBef>
              <a:spcAft>
                <a:spcPts val="0"/>
              </a:spcAft>
              <a:buSzPts val="1800"/>
              <a:buChar char="●"/>
            </a:pPr>
            <a:r>
              <a:rPr lang="en"/>
              <a:t>Propaganda after the communist regime is installed tends to mostly be Dominant Hegemonic to support the government (Positive, Nationalistic).</a:t>
            </a:r>
            <a:endParaRPr/>
          </a:p>
          <a:p>
            <a:pPr marL="457200" lvl="0" indent="-342900" rtl="0">
              <a:spcBef>
                <a:spcPts val="0"/>
              </a:spcBef>
              <a:spcAft>
                <a:spcPts val="0"/>
              </a:spcAft>
              <a:buSzPts val="1800"/>
              <a:buChar char="●"/>
            </a:pPr>
            <a:r>
              <a:rPr lang="en"/>
              <a:t>This type of propaganda is extensively used to support the individual leader, rather than the whole of the Communist government.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Socialist Realism</a:t>
            </a:r>
            <a:endParaRPr/>
          </a:p>
        </p:txBody>
      </p:sp>
      <p:sp>
        <p:nvSpPr>
          <p:cNvPr id="82" name="Shape 8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Encompasses Art, film, literature and state-run media that ties and strengthens ideology and hegemonic responses together.</a:t>
            </a:r>
            <a:endParaRPr/>
          </a:p>
          <a:p>
            <a:pPr marL="457200" lvl="0" indent="-342900" rtl="0">
              <a:spcBef>
                <a:spcPts val="0"/>
              </a:spcBef>
              <a:spcAft>
                <a:spcPts val="0"/>
              </a:spcAft>
              <a:buSzPts val="1800"/>
              <a:buChar char="●"/>
            </a:pPr>
            <a:r>
              <a:rPr lang="en"/>
              <a:t>Illustrates what is ideal but not seen in a real Communist society.</a:t>
            </a:r>
            <a:endParaRPr/>
          </a:p>
          <a:p>
            <a:pPr marL="457200" lvl="0" indent="-342900" rtl="0">
              <a:spcBef>
                <a:spcPts val="0"/>
              </a:spcBef>
              <a:spcAft>
                <a:spcPts val="0"/>
              </a:spcAft>
              <a:buSzPts val="1800"/>
              <a:buChar char="●"/>
            </a:pPr>
            <a:r>
              <a:rPr lang="en"/>
              <a:t>Takes on the themes of family, supporting the individual leader of the government, deifying the leader, praising the proletariat, military and the youth.</a:t>
            </a:r>
            <a:endParaRPr/>
          </a:p>
          <a:p>
            <a:pPr marL="457200" lvl="0" indent="-342900" rtl="0">
              <a:spcBef>
                <a:spcPts val="0"/>
              </a:spcBef>
              <a:spcAft>
                <a:spcPts val="0"/>
              </a:spcAft>
              <a:buSzPts val="1800"/>
              <a:buChar char="●"/>
            </a:pPr>
            <a:r>
              <a:rPr lang="en"/>
              <a:t>All of this also encompasses nationalism, the idea of making your country better with change and supporting that change.</a:t>
            </a:r>
            <a:endParaRPr/>
          </a:p>
          <a:p>
            <a:pPr marL="457200" lvl="0" indent="-342900">
              <a:spcBef>
                <a:spcPts val="0"/>
              </a:spcBef>
              <a:spcAft>
                <a:spcPts val="0"/>
              </a:spcAft>
              <a:buSzPts val="1800"/>
              <a:buChar char="●"/>
            </a:pPr>
            <a:r>
              <a:rPr lang="en"/>
              <a:t>Socialist Realism art can only exist in a present Communist society, in order to do away with the past and create new artificial history/facts.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a:t>Background of Russian Revolution Era Art</a:t>
            </a:r>
            <a:endParaRPr sz="3000"/>
          </a:p>
        </p:txBody>
      </p:sp>
      <p:sp>
        <p:nvSpPr>
          <p:cNvPr id="88" name="Shape 8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Loss of Russo-Japanese War and the losses and prolonged length of World War I created Anti-Tsarism.</a:t>
            </a:r>
            <a:endParaRPr/>
          </a:p>
          <a:p>
            <a:pPr marL="457200" lvl="0" indent="-342900" rtl="0">
              <a:spcBef>
                <a:spcPts val="0"/>
              </a:spcBef>
              <a:spcAft>
                <a:spcPts val="0"/>
              </a:spcAft>
              <a:buSzPts val="1800"/>
              <a:buChar char="●"/>
            </a:pPr>
            <a:r>
              <a:rPr lang="en"/>
              <a:t>Anti-Tsarism created Russian Revolution of 1905 which created a Parliament and political parties, including the Social Democratic Labor Party (Bolsheviks).</a:t>
            </a:r>
            <a:endParaRPr/>
          </a:p>
          <a:p>
            <a:pPr marL="457200" lvl="0" indent="-342900">
              <a:spcBef>
                <a:spcPts val="0"/>
              </a:spcBef>
              <a:spcAft>
                <a:spcPts val="0"/>
              </a:spcAft>
              <a:buSzPts val="1800"/>
              <a:buChar char="●"/>
            </a:pPr>
            <a:r>
              <a:rPr lang="en"/>
              <a:t>Between 1905 and 1917 at the start of the second Russian Revolution, much of the propaganda of the Bolsheviks was Counter-hegemonic against the monarchy.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445025"/>
            <a:ext cx="4797600" cy="1065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a:t>Alexander Apsit.</a:t>
            </a:r>
            <a:endParaRPr sz="1800"/>
          </a:p>
          <a:p>
            <a:pPr marL="0" lvl="0" indent="0">
              <a:spcBef>
                <a:spcPts val="0"/>
              </a:spcBef>
              <a:spcAft>
                <a:spcPts val="0"/>
              </a:spcAft>
              <a:buNone/>
            </a:pPr>
            <a:r>
              <a:rPr lang="en" sz="1800" i="1"/>
              <a:t>Tsar, Pope, and the Rich on the Worker's Shoulders</a:t>
            </a:r>
            <a:endParaRPr sz="1800" i="1"/>
          </a:p>
          <a:p>
            <a:pPr marL="0" lvl="0" indent="0">
              <a:spcBef>
                <a:spcPts val="0"/>
              </a:spcBef>
              <a:spcAft>
                <a:spcPts val="0"/>
              </a:spcAft>
              <a:buNone/>
            </a:pPr>
            <a:endParaRPr sz="1800" i="1"/>
          </a:p>
          <a:p>
            <a:pPr marL="0" lvl="0" indent="0">
              <a:spcBef>
                <a:spcPts val="0"/>
              </a:spcBef>
              <a:spcAft>
                <a:spcPts val="0"/>
              </a:spcAft>
              <a:buNone/>
            </a:pPr>
            <a:endParaRPr sz="1800" i="1"/>
          </a:p>
        </p:txBody>
      </p:sp>
      <p:sp>
        <p:nvSpPr>
          <p:cNvPr id="94" name="Shape 94"/>
          <p:cNvSpPr txBox="1">
            <a:spLocks noGrp="1"/>
          </p:cNvSpPr>
          <p:nvPr>
            <p:ph type="body" idx="1"/>
          </p:nvPr>
        </p:nvSpPr>
        <p:spPr>
          <a:xfrm>
            <a:off x="311700" y="1675575"/>
            <a:ext cx="4886700" cy="2893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Workers, peasants and the proletariat carrying the Tsar, Pope and Rich while being whipped.</a:t>
            </a:r>
            <a:endParaRPr/>
          </a:p>
          <a:p>
            <a:pPr marL="457200" lvl="0" indent="-342900" rtl="0">
              <a:spcBef>
                <a:spcPts val="0"/>
              </a:spcBef>
              <a:spcAft>
                <a:spcPts val="0"/>
              </a:spcAft>
              <a:buSzPts val="1800"/>
              <a:buChar char="●"/>
            </a:pPr>
            <a:r>
              <a:rPr lang="en"/>
              <a:t>Collapsed, dirty, tired, in rags, dead upon their feet.</a:t>
            </a:r>
            <a:endParaRPr/>
          </a:p>
          <a:p>
            <a:pPr marL="457200" lvl="0" indent="-342900" rtl="0">
              <a:spcBef>
                <a:spcPts val="0"/>
              </a:spcBef>
              <a:spcAft>
                <a:spcPts val="0"/>
              </a:spcAft>
              <a:buSzPts val="1800"/>
              <a:buChar char="●"/>
            </a:pPr>
            <a:r>
              <a:rPr lang="en"/>
              <a:t>Counter hegemonic to the Tsar. Meant to sow discontent.</a:t>
            </a:r>
            <a:endParaRPr/>
          </a:p>
        </p:txBody>
      </p:sp>
      <p:pic>
        <p:nvPicPr>
          <p:cNvPr id="95" name="Shape 95"/>
          <p:cNvPicPr preferRelativeResize="0"/>
          <p:nvPr/>
        </p:nvPicPr>
        <p:blipFill>
          <a:blip r:embed="rId3">
            <a:alphaModFix/>
          </a:blip>
          <a:stretch>
            <a:fillRect/>
          </a:stretch>
        </p:blipFill>
        <p:spPr>
          <a:xfrm>
            <a:off x="5281150" y="113313"/>
            <a:ext cx="3226300" cy="49168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11700" y="445025"/>
            <a:ext cx="8196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Stalin’s Cult of Personality Propaganda</a:t>
            </a:r>
            <a:endParaRPr/>
          </a:p>
        </p:txBody>
      </p:sp>
      <p:sp>
        <p:nvSpPr>
          <p:cNvPr id="101" name="Shape 101"/>
          <p:cNvSpPr txBox="1">
            <a:spLocks noGrp="1"/>
          </p:cNvSpPr>
          <p:nvPr>
            <p:ph type="body" idx="1"/>
          </p:nvPr>
        </p:nvSpPr>
        <p:spPr>
          <a:xfrm>
            <a:off x="311700" y="1152475"/>
            <a:ext cx="82242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Characterized by attacking remnants of anti-Communist, Capitalist forces/free-thinkers or well-off peasants remaining in Soviet Union.</a:t>
            </a:r>
            <a:endParaRPr/>
          </a:p>
          <a:p>
            <a:pPr marL="457200" lvl="0" indent="-342900" rtl="0">
              <a:spcBef>
                <a:spcPts val="0"/>
              </a:spcBef>
              <a:spcAft>
                <a:spcPts val="0"/>
              </a:spcAft>
              <a:buSzPts val="1800"/>
              <a:buChar char="●"/>
            </a:pPr>
            <a:r>
              <a:rPr lang="en"/>
              <a:t>Paints an illusion of the ideal Soviet life.</a:t>
            </a:r>
            <a:endParaRPr/>
          </a:p>
          <a:p>
            <a:pPr marL="457200" lvl="0" indent="-342900" rtl="0">
              <a:spcBef>
                <a:spcPts val="0"/>
              </a:spcBef>
              <a:spcAft>
                <a:spcPts val="0"/>
              </a:spcAft>
              <a:buSzPts val="1800"/>
              <a:buChar char="●"/>
            </a:pPr>
            <a:r>
              <a:rPr lang="en"/>
              <a:t>Nationalistic, militaristic, especially during World War II.</a:t>
            </a:r>
            <a:endParaRPr/>
          </a:p>
          <a:p>
            <a:pPr marL="457200" lvl="0" indent="-342900" rtl="0">
              <a:spcBef>
                <a:spcPts val="0"/>
              </a:spcBef>
              <a:spcAft>
                <a:spcPts val="0"/>
              </a:spcAft>
              <a:buSzPts val="1800"/>
              <a:buChar char="●"/>
            </a:pPr>
            <a:r>
              <a:rPr lang="en"/>
              <a:t>Illustrates positive values and characteristics of Joseph Stalin, especially in the sense of worship or believing Stalin to be the “Father of Nations.”</a:t>
            </a:r>
            <a:endParaRPr/>
          </a:p>
          <a:p>
            <a:pPr marL="457200" lvl="0" indent="-342900" rtl="0">
              <a:spcBef>
                <a:spcPts val="0"/>
              </a:spcBef>
              <a:spcAft>
                <a:spcPts val="0"/>
              </a:spcAft>
              <a:buSzPts val="1800"/>
              <a:buChar char="●"/>
            </a:pPr>
            <a:r>
              <a:rPr lang="en"/>
              <a:t>Many images portray Stalin with children as part of him being a father figure and “kind, sensitive” leader.</a:t>
            </a:r>
            <a:endParaRPr/>
          </a:p>
          <a:p>
            <a:pPr marL="457200" lvl="0" indent="-342900">
              <a:spcBef>
                <a:spcPts val="0"/>
              </a:spcBef>
              <a:spcAft>
                <a:spcPts val="0"/>
              </a:spcAft>
              <a:buSzPts val="1800"/>
              <a:buChar char="●"/>
            </a:pPr>
            <a:r>
              <a:rPr lang="en"/>
              <a:t>Propaganda so successful that outside Western audiences called him, “Uncle Joe”.</a:t>
            </a:r>
            <a:endParaRPr/>
          </a:p>
        </p:txBody>
      </p:sp>
      <p:sp>
        <p:nvSpPr>
          <p:cNvPr id="102" name="Shape 102"/>
          <p:cNvSpPr txBox="1"/>
          <p:nvPr/>
        </p:nvSpPr>
        <p:spPr>
          <a:xfrm>
            <a:off x="311700" y="219750"/>
            <a:ext cx="2448900" cy="357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B7B7B7"/>
                </a:solidFill>
              </a:rPr>
              <a:t>To jump ahead...</a:t>
            </a:r>
            <a:endParaRPr>
              <a:solidFill>
                <a:srgbClr val="B7B7B7"/>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311700" y="152400"/>
            <a:ext cx="4282500" cy="86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750" b="1">
              <a:solidFill>
                <a:srgbClr val="525252"/>
              </a:solidFill>
              <a:highlight>
                <a:srgbClr val="FFFFFF"/>
              </a:highlight>
              <a:latin typeface="Verdana"/>
              <a:ea typeface="Verdana"/>
              <a:cs typeface="Verdana"/>
              <a:sym typeface="Verdana"/>
            </a:endParaRPr>
          </a:p>
          <a:p>
            <a:pPr marL="0" lvl="0" indent="0" rtl="0">
              <a:spcBef>
                <a:spcPts val="0"/>
              </a:spcBef>
              <a:spcAft>
                <a:spcPts val="0"/>
              </a:spcAft>
              <a:buNone/>
            </a:pPr>
            <a:r>
              <a:rPr lang="en" sz="1800">
                <a:solidFill>
                  <a:srgbClr val="FFFFFF"/>
                </a:solidFill>
                <a:latin typeface="Verdana"/>
                <a:ea typeface="Verdana"/>
                <a:cs typeface="Verdana"/>
                <a:sym typeface="Verdana"/>
              </a:rPr>
              <a:t>State Media, </a:t>
            </a:r>
            <a:r>
              <a:rPr lang="en" sz="1800" i="1">
                <a:solidFill>
                  <a:srgbClr val="FFFFFF"/>
                </a:solidFill>
                <a:latin typeface="Verdana"/>
                <a:ea typeface="Verdana"/>
                <a:cs typeface="Verdana"/>
                <a:sym typeface="Verdana"/>
              </a:rPr>
              <a:t>Let Us Strike at the Kulaks Who Are Agitating For the Reduction of Sowing</a:t>
            </a:r>
            <a:endParaRPr sz="1800" i="1">
              <a:solidFill>
                <a:srgbClr val="FFFFFF"/>
              </a:solidFill>
              <a:latin typeface="Verdana"/>
              <a:ea typeface="Verdana"/>
              <a:cs typeface="Verdana"/>
              <a:sym typeface="Verdana"/>
            </a:endParaRPr>
          </a:p>
          <a:p>
            <a:pPr marL="0" lvl="0" indent="0">
              <a:spcBef>
                <a:spcPts val="0"/>
              </a:spcBef>
              <a:spcAft>
                <a:spcPts val="0"/>
              </a:spcAft>
              <a:buNone/>
            </a:pPr>
            <a:endParaRPr sz="1800" i="1">
              <a:solidFill>
                <a:srgbClr val="FFFFFF"/>
              </a:solidFill>
            </a:endParaRPr>
          </a:p>
        </p:txBody>
      </p:sp>
      <p:sp>
        <p:nvSpPr>
          <p:cNvPr id="108" name="Shape 108"/>
          <p:cNvSpPr txBox="1">
            <a:spLocks noGrp="1"/>
          </p:cNvSpPr>
          <p:nvPr>
            <p:ph type="body" idx="1"/>
          </p:nvPr>
        </p:nvSpPr>
        <p:spPr>
          <a:xfrm>
            <a:off x="311700" y="1551975"/>
            <a:ext cx="4371600" cy="30171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During the time of Collectivization which was a collective agriculture plan that still created famine</a:t>
            </a:r>
            <a:endParaRPr/>
          </a:p>
          <a:p>
            <a:pPr marL="457200" lvl="0" indent="-342900" rtl="0">
              <a:spcBef>
                <a:spcPts val="0"/>
              </a:spcBef>
              <a:spcAft>
                <a:spcPts val="0"/>
              </a:spcAft>
              <a:buSzPts val="1800"/>
              <a:buChar char="●"/>
            </a:pPr>
            <a:r>
              <a:rPr lang="en"/>
              <a:t>Stalin wanted to eliminate the well-off kulaks who kept more grain for themselves</a:t>
            </a:r>
            <a:endParaRPr/>
          </a:p>
          <a:p>
            <a:pPr marL="457200" lvl="0" indent="-342900">
              <a:spcBef>
                <a:spcPts val="0"/>
              </a:spcBef>
              <a:spcAft>
                <a:spcPts val="0"/>
              </a:spcAft>
              <a:buSzPts val="1800"/>
              <a:buChar char="●"/>
            </a:pPr>
            <a:r>
              <a:rPr lang="en"/>
              <a:t>Characterized them as greedy, stubborn who hurt the prosperity of the rest of the nation</a:t>
            </a:r>
            <a:endParaRPr/>
          </a:p>
        </p:txBody>
      </p:sp>
      <p:pic>
        <p:nvPicPr>
          <p:cNvPr id="109" name="Shape 109"/>
          <p:cNvPicPr preferRelativeResize="0"/>
          <p:nvPr/>
        </p:nvPicPr>
        <p:blipFill>
          <a:blip r:embed="rId3">
            <a:alphaModFix/>
          </a:blip>
          <a:stretch>
            <a:fillRect/>
          </a:stretch>
        </p:blipFill>
        <p:spPr>
          <a:xfrm>
            <a:off x="5357625" y="152400"/>
            <a:ext cx="3303264" cy="4838700"/>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1826</Words>
  <Application>Microsoft Macintosh PowerPoint</Application>
  <PresentationFormat>On-screen Show (16:9)</PresentationFormat>
  <Paragraphs>138</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Simple Dark</vt:lpstr>
      <vt:lpstr>The Cults Of Personality Of Joseph Stalin &amp; Mao Zedong </vt:lpstr>
      <vt:lpstr>Topics/Points of Interest</vt:lpstr>
      <vt:lpstr>The Ideology</vt:lpstr>
      <vt:lpstr>The Hegemonic Response</vt:lpstr>
      <vt:lpstr>Socialist Realism</vt:lpstr>
      <vt:lpstr>Background of Russian Revolution Era Art</vt:lpstr>
      <vt:lpstr>Alexander Apsit. Tsar, Pope, and the Rich on the Worker's Shoulders  </vt:lpstr>
      <vt:lpstr>Stalin’s Cult of Personality Propaganda</vt:lpstr>
      <vt:lpstr> State Media, Let Us Strike at the Kulaks Who Are Agitating For the Reduction of Sowing </vt:lpstr>
      <vt:lpstr>Various Artworks of Stalin with Youth</vt:lpstr>
      <vt:lpstr>Various Artworks of Stalin with Youth</vt:lpstr>
      <vt:lpstr>Various Artworks of Stalin with Youth</vt:lpstr>
      <vt:lpstr>Various Artworks of Stalin and Military</vt:lpstr>
      <vt:lpstr>Various Artworks of Stalin and Military</vt:lpstr>
      <vt:lpstr>Various Artworks of Stalin and Peace</vt:lpstr>
      <vt:lpstr>Various Artworks of Stalin and Peace</vt:lpstr>
      <vt:lpstr>3 Minute Clip: The Fall of Berlin (1950)</vt:lpstr>
      <vt:lpstr>Background of the Emergence of Mao and the Communist Party of China</vt:lpstr>
      <vt:lpstr>Mao Zedong Cult of Personality Propaganda</vt:lpstr>
      <vt:lpstr>Various Artworks of Mao and National Unity</vt:lpstr>
      <vt:lpstr>PowerPoint Presentation</vt:lpstr>
      <vt:lpstr>Various Artworks of Mao and Great Leap Forward</vt:lpstr>
      <vt:lpstr>Various Artworks of Mao and Great Leap Forward</vt:lpstr>
      <vt:lpstr>Various Artworks of Mao and Hundred Flowers Campaign</vt:lpstr>
      <vt:lpstr>Various Artworks of Mao and Cultural Revolution</vt:lpstr>
      <vt:lpstr>2:22 video: Cultural Revolution  </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Cults Of Personality Of Joseph Stalin &amp; Mao Zedong </dc:title>
  <cp:lastModifiedBy>ggort</cp:lastModifiedBy>
  <cp:revision>2</cp:revision>
  <dcterms:modified xsi:type="dcterms:W3CDTF">2018-04-01T14:17:10Z</dcterms:modified>
</cp:coreProperties>
</file>